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349" autoAdjust="0"/>
    <p:restoredTop sz="94660"/>
  </p:normalViewPr>
  <p:slideViewPr>
    <p:cSldViewPr snapToGrid="0">
      <p:cViewPr>
        <p:scale>
          <a:sx n="100" d="100"/>
          <a:sy n="100" d="100"/>
        </p:scale>
        <p:origin x="72" y="36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B3066-4B2C-DDC8-AA75-0C125502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A5A25-700D-16A3-EEAD-285AE501D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95FB8-383D-956D-EFA1-4749634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64854-41E4-CEC3-48F8-A28121A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2B54A-C27B-8B37-403F-4BCDB60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8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A1B1B-3695-EE9C-1416-A1E82DB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D30F-5A64-3FC6-76FD-37FBEC281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D22E2-E1AC-B440-A703-19750919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F43F-9039-BE8C-023E-739492E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D106-7B8C-3126-27B5-7A7A69F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AA30F-793F-293C-E04A-A0D464F5D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F898F-A8A9-869B-1F37-56A80D66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27B6B-6A88-363C-29EF-D1FC2A61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7F779-4C1D-EFF3-78C2-FFB24F65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F0251-D4D3-A7BD-8FEB-97584C1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BC4F-0C61-AF29-1A05-094F00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22D2A-3B2B-7B4B-B841-D7688F1D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792C-B46E-F300-5516-D7F09109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16A0A-971C-479C-52F3-A2A876D4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3F6A-60A0-780D-8C22-09227A2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15FF-45A0-3652-6F29-C4F3BADE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69A4D-36D4-3025-E164-870DD761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61661-AD0C-8649-CFBB-2E6FF00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C2804-AB9D-9C1D-1784-102039B6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C6AA5-1405-554B-FD33-A9F67244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8F7B-3E22-F883-94C8-6A2F2A26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E745-0B64-4B58-D9F5-680FF82C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D925B-1C31-0D8E-16EA-73838159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FC65-DBEA-AB95-59D3-18169DB7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8F3AF-63B9-0535-3475-2A78DD77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B94CB-53E6-6152-A412-784C722F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2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21A55-668A-5B53-F41B-DE326CA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07E1-D4B7-E11A-2E91-93C2D0D5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B721B-1965-192E-76F9-63AECE74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465910-401C-FF98-9CE0-961C1D62D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E5A95-8E77-12CF-F225-F72B408B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699D-1DB0-9419-EDE7-85077262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49C17-889C-683D-E5DD-01944763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085F4-A30F-DE54-6FAB-921019CE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9FB9-E4CE-386B-DF4D-EFA5A39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C5D87-B4B7-DC8F-D2B2-16D20B1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C39528-11E6-F26F-0EF5-7C188415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86F25-2AAE-F9DA-CCBE-3BBD38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1F405-1518-9D5E-B0E5-7A520B82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0553B-C4D8-9785-91EB-F543EA5A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EA94-90DE-BA19-1FB0-55B92A2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6345-2111-E01A-FA74-146790D5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4879-CF2E-E8DA-D1FD-6348CFE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D3EA6-9D72-B33C-F384-FED413AE5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086BD-2915-9209-2CDD-51E70260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486CA-F88D-A934-B5AE-4C5082B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E57F-7EA1-F564-E4B9-9357BE2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11A6-457E-5BB9-B179-C927C69D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125777-075B-BAB7-77CF-DD9A6E04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A0634-739C-576B-167B-BFF58626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74E0-FD5D-A580-3363-34FCB19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45A8-1980-5978-2320-FA59B2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27814-D62D-C7E7-ED3C-6C9442EA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6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7B8A6E-9F65-1051-3172-CEE5E8A7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156D-0B13-A77F-70C0-2BF71F22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3FA09-3114-7686-179B-81E7FB98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F254-982B-4810-8FDA-CF671552EB38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71B0-5502-0116-4075-87F8E89D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8C8D-F869-5216-252C-CBB675F00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D737A-3AB4-FF27-31D2-0AD6285A2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7030A0"/>
                </a:solidFill>
              </a:rPr>
              <a:t>스프링 부트 핵심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6398B-B285-223C-437D-BD0E3BA6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40" y="4587690"/>
            <a:ext cx="9144000" cy="696830"/>
          </a:xfrm>
        </p:spPr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9783-A5E1-436D-3C0C-CACD92C0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97" y="158503"/>
            <a:ext cx="2430848" cy="1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8.2 JPQL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E1AED9-BABF-63C3-6A30-1F2A9F7D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09" y="1507181"/>
            <a:ext cx="9024195" cy="3805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6A5C9D-3078-A86A-59F4-7411C3B4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89" y="1811887"/>
            <a:ext cx="171459" cy="19686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AB1FA7-C6A5-AC43-C04E-E804A1EFFEC7}"/>
              </a:ext>
            </a:extLst>
          </p:cNvPr>
          <p:cNvCxnSpPr>
            <a:cxnSpLocks/>
          </p:cNvCxnSpPr>
          <p:nvPr/>
        </p:nvCxnSpPr>
        <p:spPr>
          <a:xfrm>
            <a:off x="1781018" y="2358339"/>
            <a:ext cx="82652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27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9.5.1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D3FF32-A9E7-6C77-DEB6-CDD4F485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46" y="1349975"/>
            <a:ext cx="8787017" cy="458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6FD92C-66BC-35BE-43F4-C0755D11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9" y="2168460"/>
            <a:ext cx="10058917" cy="2521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EFB097-16B0-4780-6DF8-BE318700FA95}"/>
              </a:ext>
            </a:extLst>
          </p:cNvPr>
          <p:cNvCxnSpPr/>
          <p:nvPr/>
        </p:nvCxnSpPr>
        <p:spPr>
          <a:xfrm>
            <a:off x="6721748" y="1707687"/>
            <a:ext cx="33608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C3357A-31C0-9D17-FC3B-CA5A7A3BE172}"/>
              </a:ext>
            </a:extLst>
          </p:cNvPr>
          <p:cNvGrpSpPr/>
          <p:nvPr/>
        </p:nvGrpSpPr>
        <p:grpSpPr>
          <a:xfrm>
            <a:off x="1156282" y="4920439"/>
            <a:ext cx="9463634" cy="758842"/>
            <a:chOff x="1156282" y="4920439"/>
            <a:chExt cx="9463634" cy="75884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C5E5E30-4809-1FE6-DCAF-BC1843BA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282" y="4920439"/>
              <a:ext cx="9463634" cy="7588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2BDBD1-05A3-B456-7241-C24E9AD463F5}"/>
                </a:ext>
              </a:extLst>
            </p:cNvPr>
            <p:cNvSpPr txBox="1"/>
            <p:nvPr/>
          </p:nvSpPr>
          <p:spPr>
            <a:xfrm>
              <a:off x="2651799" y="5041910"/>
              <a:ext cx="64189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않았다면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0887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9.5.1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16292-14BB-1B4C-8356-B53FF239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27" y="1344480"/>
            <a:ext cx="9076891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B8B43-BE55-B551-9BE0-D0E89341A4C3}"/>
              </a:ext>
            </a:extLst>
          </p:cNvPr>
          <p:cNvSpPr txBox="1"/>
          <p:nvPr/>
        </p:nvSpPr>
        <p:spPr>
          <a:xfrm>
            <a:off x="1458992" y="2092258"/>
            <a:ext cx="667644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ProducerRepository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200" dirty="0">
                <a:latin typeface="Consolas" panose="020B0609020204030204" pitchFamily="49" charset="0"/>
              </a:rPr>
              <a:t>&lt;Producer, Long&gt;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2B68C1-CA2B-522C-82D7-862048A3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703" y="2122607"/>
            <a:ext cx="2514729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858E8A-2E02-4A16-95C7-109E3BD7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053" y="3037456"/>
            <a:ext cx="9001765" cy="71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E5A78-B1A2-0672-3EC1-76EB67387654}"/>
              </a:ext>
            </a:extLst>
          </p:cNvPr>
          <p:cNvSpPr txBox="1"/>
          <p:nvPr/>
        </p:nvSpPr>
        <p:spPr>
          <a:xfrm>
            <a:off x="1417425" y="3829642"/>
            <a:ext cx="667644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@SpringBootTest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class </a:t>
            </a:r>
            <a:r>
              <a:rPr lang="en-US" altLang="ko-KR" sz="1200" dirty="0" err="1">
                <a:latin typeface="Consolas" panose="020B0609020204030204" pitchFamily="49" charset="0"/>
              </a:rPr>
              <a:t>ProducerRepositoryTest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ProducerRepository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@Test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@Transactional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FBA941-6314-FC4C-3285-23A2D1F54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703" y="3829642"/>
            <a:ext cx="2648086" cy="965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33294F-B5A1-B87B-2AFA-A77FC47CDE5B}"/>
              </a:ext>
            </a:extLst>
          </p:cNvPr>
          <p:cNvGrpSpPr/>
          <p:nvPr/>
        </p:nvGrpSpPr>
        <p:grpSpPr>
          <a:xfrm>
            <a:off x="2889042" y="5487594"/>
            <a:ext cx="8128418" cy="793791"/>
            <a:chOff x="2889042" y="5487594"/>
            <a:chExt cx="8128418" cy="7937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769571-E9BD-81A6-463C-93E98EFC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9042" y="5487594"/>
              <a:ext cx="8128418" cy="793791"/>
            </a:xfrm>
            <a:prstGeom prst="rect">
              <a:avLst/>
            </a:prstGeom>
            <a:ln>
              <a:solidFill>
                <a:srgbClr val="0070C0"/>
              </a:solidFill>
              <a:prstDash val="sysDot"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C22B72-28BC-B150-B6AF-4B705C9F1ABF}"/>
                </a:ext>
              </a:extLst>
            </p:cNvPr>
            <p:cNvSpPr txBox="1"/>
            <p:nvPr/>
          </p:nvSpPr>
          <p:spPr>
            <a:xfrm>
              <a:off x="10695990" y="5747461"/>
              <a:ext cx="2857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dirty="0"/>
                <a:t>위해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D6092F-DB80-6794-B40D-EFBC8D81A545}"/>
              </a:ext>
            </a:extLst>
          </p:cNvPr>
          <p:cNvCxnSpPr/>
          <p:nvPr/>
        </p:nvCxnSpPr>
        <p:spPr>
          <a:xfrm flipH="1">
            <a:off x="2728913" y="5572125"/>
            <a:ext cx="160129" cy="175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701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9.5.1 </a:t>
            </a:r>
            <a:r>
              <a:rPr lang="ko-KR" altLang="en-US" sz="1400" b="1" dirty="0">
                <a:solidFill>
                  <a:srgbClr val="7030A0"/>
                </a:solidFill>
              </a:rPr>
              <a:t>다대다 </a:t>
            </a:r>
            <a:r>
              <a:rPr lang="ko-KR" altLang="en-US" sz="1400" b="1" dirty="0" err="1">
                <a:solidFill>
                  <a:srgbClr val="7030A0"/>
                </a:solidFill>
              </a:rPr>
              <a:t>단방향</a:t>
            </a:r>
            <a:r>
              <a:rPr lang="ko-KR" altLang="en-US" sz="1400" b="1" dirty="0">
                <a:solidFill>
                  <a:srgbClr val="7030A0"/>
                </a:solidFill>
              </a:rPr>
              <a:t>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426" y="1327426"/>
            <a:ext cx="6676443" cy="37474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void </a:t>
            </a:r>
            <a:r>
              <a:rPr lang="en-US" altLang="ko-KR" sz="1200" dirty="0" err="1">
                <a:latin typeface="Consolas"/>
              </a:rPr>
              <a:t>relationshipTest</a:t>
            </a:r>
            <a:r>
              <a:rPr lang="en-US" altLang="ko-KR" sz="1200" dirty="0">
                <a:latin typeface="Consolas"/>
              </a:rPr>
              <a:t>(){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product1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 err="1">
                <a:latin typeface="Consolas"/>
              </a:rPr>
              <a:t>동글펜</a:t>
            </a:r>
            <a:r>
              <a:rPr lang="en-US" altLang="ko-KR" sz="1200" dirty="0">
                <a:latin typeface="Consolas"/>
              </a:rPr>
              <a:t>", 500, 1000);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product2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네모 공책</a:t>
            </a:r>
            <a:r>
              <a:rPr lang="en-US" altLang="ko-KR" sz="1200" dirty="0">
                <a:latin typeface="Consolas"/>
              </a:rPr>
              <a:t>", 100, 2000);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product3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지우개</a:t>
            </a:r>
            <a:r>
              <a:rPr lang="en-US" altLang="ko-KR" sz="1200" dirty="0">
                <a:latin typeface="Consolas"/>
              </a:rPr>
              <a:t>", 152, 1234);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 producer1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saveProducer</a:t>
            </a:r>
            <a:r>
              <a:rPr lang="en-US" altLang="ko-KR" sz="1200" dirty="0">
                <a:latin typeface="Consolas"/>
              </a:rPr>
              <a:t>("</a:t>
            </a:r>
            <a:r>
              <a:rPr lang="en-US" altLang="ko-KR" sz="1200" dirty="0" err="1">
                <a:latin typeface="Consolas"/>
              </a:rPr>
              <a:t>flature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 producer2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saveProducer</a:t>
            </a:r>
            <a:r>
              <a:rPr lang="en-US" altLang="ko-KR" sz="1200" dirty="0">
                <a:latin typeface="Consolas"/>
              </a:rPr>
              <a:t>("</a:t>
            </a:r>
            <a:r>
              <a:rPr lang="en-US" altLang="ko-KR" sz="1200" dirty="0" err="1">
                <a:latin typeface="Consolas"/>
              </a:rPr>
              <a:t>wikibooks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producer1.addProduct(product1);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producer1.addProduct(product2);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producer2.addProduct(product2);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producer2.addProduct(product3);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producerRepository.saveAll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Lists.newArrayList</a:t>
            </a:r>
            <a:r>
              <a:rPr lang="en-US" altLang="ko-KR" sz="1200" dirty="0">
                <a:latin typeface="Consolas"/>
              </a:rPr>
              <a:t>(producer1, producer2));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System.out.println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producerRepository.findById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(1L).get().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getProducts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());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6500" y="1177248"/>
            <a:ext cx="6393074" cy="28308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private Product 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(String name, Integer price, Integer stock) 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</a:t>
            </a:r>
            <a:r>
              <a:rPr lang="en-US" altLang="ko-KR" sz="1200" dirty="0" err="1">
                <a:latin typeface="Consolas"/>
              </a:rPr>
              <a:t>product</a:t>
            </a:r>
            <a:r>
              <a:rPr lang="en-US" altLang="ko-KR" sz="1200" dirty="0">
                <a:latin typeface="Consolas"/>
              </a:rPr>
              <a:t> = new Product();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product.setName</a:t>
            </a:r>
            <a:r>
              <a:rPr lang="en-US" altLang="ko-KR" sz="1200" dirty="0">
                <a:latin typeface="Consolas"/>
              </a:rPr>
              <a:t>(name);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product.setPrice</a:t>
            </a:r>
            <a:r>
              <a:rPr lang="en-US" altLang="ko-KR" sz="1200" dirty="0">
                <a:latin typeface="Consolas"/>
              </a:rPr>
              <a:t>(price);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product.setStock</a:t>
            </a:r>
            <a:r>
              <a:rPr lang="en-US" altLang="ko-KR" sz="1200" dirty="0">
                <a:latin typeface="Consolas"/>
              </a:rPr>
              <a:t>(stock);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return </a:t>
            </a:r>
            <a:r>
              <a:rPr lang="en-US" altLang="ko-KR" sz="1200" dirty="0" err="1">
                <a:latin typeface="Consolas"/>
              </a:rPr>
              <a:t>productRepository.save</a:t>
            </a:r>
            <a:r>
              <a:rPr lang="en-US" altLang="ko-KR" sz="1200" dirty="0">
                <a:latin typeface="Consolas"/>
              </a:rPr>
              <a:t>(product);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private Producer 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saveProducer</a:t>
            </a:r>
            <a:r>
              <a:rPr lang="en-US" altLang="ko-KR" sz="1200" dirty="0">
                <a:latin typeface="Consolas"/>
              </a:rPr>
              <a:t>(String name) 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 </a:t>
            </a:r>
            <a:r>
              <a:rPr lang="en-US" altLang="ko-KR" sz="1200" dirty="0" err="1">
                <a:latin typeface="Consolas"/>
              </a:rPr>
              <a:t>producer</a:t>
            </a:r>
            <a:r>
              <a:rPr lang="en-US" altLang="ko-KR" sz="1200" dirty="0">
                <a:latin typeface="Consolas"/>
              </a:rPr>
              <a:t> = new Producer();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producer.setName</a:t>
            </a:r>
            <a:r>
              <a:rPr lang="en-US" altLang="ko-KR" sz="1200" dirty="0">
                <a:latin typeface="Consolas"/>
              </a:rPr>
              <a:t>(name);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return </a:t>
            </a:r>
            <a:r>
              <a:rPr lang="en-US" altLang="ko-KR" sz="1200" dirty="0" err="1">
                <a:latin typeface="Consolas"/>
              </a:rPr>
              <a:t>producerRepository.save</a:t>
            </a:r>
            <a:r>
              <a:rPr lang="en-US" altLang="ko-KR" sz="1200" dirty="0">
                <a:latin typeface="Consolas"/>
              </a:rPr>
              <a:t>(producer);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7166" y="5238749"/>
            <a:ext cx="5058834" cy="4457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number=1</a:t>
            </a:r>
            <a:r>
              <a:rPr lang="ko-KR" altLang="en-US" sz="1200">
                <a:latin typeface="Consolas"/>
              </a:rPr>
              <a:t> 즉 </a:t>
            </a:r>
            <a:r>
              <a:rPr lang="en-US" altLang="ko-KR" sz="1200">
                <a:latin typeface="Consolas"/>
              </a:rPr>
              <a:t>producer1</a:t>
            </a:r>
            <a:r>
              <a:rPr lang="ko-KR" altLang="en-US" sz="1200">
                <a:latin typeface="Consolas"/>
              </a:rPr>
              <a:t>에는 </a:t>
            </a:r>
            <a:r>
              <a:rPr lang="ko-KR" altLang="en-US" sz="1200"/>
              <a:t>동글펜</a:t>
            </a:r>
            <a:r>
              <a:rPr lang="en-US" altLang="ko-KR" sz="1200"/>
              <a:t>,</a:t>
            </a:r>
            <a:r>
              <a:rPr lang="ko-KR" altLang="en-US" sz="1200"/>
              <a:t> 네모공책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number=2</a:t>
            </a:r>
            <a:r>
              <a:rPr lang="ko-KR" altLang="en-US" sz="1200">
                <a:latin typeface="Consolas"/>
              </a:rPr>
              <a:t> 즉 </a:t>
            </a:r>
            <a:r>
              <a:rPr lang="en-US" altLang="ko-KR" sz="1200">
                <a:latin typeface="Consolas"/>
              </a:rPr>
              <a:t>producer2</a:t>
            </a:r>
            <a:r>
              <a:rPr lang="ko-KR" altLang="en-US" sz="1200">
                <a:latin typeface="Consolas"/>
              </a:rPr>
              <a:t>에는 </a:t>
            </a:r>
            <a:r>
              <a:rPr lang="ko-KR" altLang="en-US" sz="1200"/>
              <a:t>네모공책</a:t>
            </a:r>
            <a:r>
              <a:rPr lang="en-US" altLang="ko-KR" sz="1200"/>
              <a:t>, </a:t>
            </a:r>
            <a:r>
              <a:rPr lang="ko-KR" altLang="en-US" sz="1200"/>
              <a:t>지우개 데이터가 저장 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2950" y="3048000"/>
            <a:ext cx="2657475" cy="8858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66583" y="3349854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rgbClr val="92D050"/>
                </a:solidFill>
              </a:rPr>
              <a:t>다대다일</a:t>
            </a:r>
            <a:r>
              <a:rPr lang="ko-KR" altLang="en-US" sz="1000" dirty="0" smtClean="0">
                <a:solidFill>
                  <a:srgbClr val="92D050"/>
                </a:solidFill>
              </a:rPr>
              <a:t> 경우에만 가능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cxnSp>
        <p:nvCxnSpPr>
          <p:cNvPr id="10" name="직선 연결선 9"/>
          <p:cNvCxnSpPr>
            <a:stCxn id="5" idx="3"/>
            <a:endCxn id="6" idx="1"/>
          </p:cNvCxnSpPr>
          <p:nvPr/>
        </p:nvCxnSpPr>
        <p:spPr>
          <a:xfrm flipV="1">
            <a:off x="3400425" y="3472965"/>
            <a:ext cx="166158" cy="17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9.5.1 </a:t>
            </a:r>
            <a:r>
              <a:rPr lang="ko-KR" altLang="en-US" sz="1400" b="1">
                <a:solidFill>
                  <a:srgbClr val="7030A0"/>
                </a:solidFill>
              </a:rPr>
              <a:t>다대다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53484" y="4060156"/>
            <a:ext cx="2775093" cy="1149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6445" y="4060156"/>
            <a:ext cx="3613336" cy="12002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9598" y="5377735"/>
            <a:ext cx="8166520" cy="546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0982" y="1352664"/>
            <a:ext cx="7200748" cy="382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20982" y="2570124"/>
            <a:ext cx="9414791" cy="1424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195389" y="1806057"/>
            <a:ext cx="98774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[Product(super=BaseEntity(createdAt=2022-08-07T13:59:53.639112, updatedAt=2022-08-07T13:59:53.639112), number=1, name=</a:t>
            </a:r>
            <a:r>
              <a:rPr lang="ko-KR" altLang="en-US" sz="1200">
                <a:solidFill>
                  <a:srgbClr val="800080"/>
                </a:solidFill>
                <a:latin typeface="Consolas"/>
              </a:rPr>
              <a:t>동글펜</a:t>
            </a:r>
            <a:r>
              <a:rPr lang="en-US" altLang="ko-KR" sz="1200">
                <a:latin typeface="Consolas"/>
              </a:rPr>
              <a:t>, price=500, stock=1000), Product(super=BaseEntity(createdAt=2022-08-07T13:59:53.642471, updatedAt=2022-08-07T13:59:53.642471), number=2, name=</a:t>
            </a:r>
            <a:r>
              <a:rPr lang="ko-KR" altLang="en-US" sz="1200">
                <a:solidFill>
                  <a:srgbClr val="800080"/>
                </a:solidFill>
                <a:latin typeface="Consolas"/>
              </a:rPr>
              <a:t>네모 공책</a:t>
            </a:r>
            <a:r>
              <a:rPr lang="en-US" altLang="ko-KR" sz="1200">
                <a:latin typeface="Consolas"/>
              </a:rPr>
              <a:t>, price=100, stock=2000)]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83008" y="4090240"/>
            <a:ext cx="2216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테이블에 반영되지 않는 이유</a:t>
            </a:r>
            <a:r>
              <a:rPr lang="en-US" altLang="ko-KR" sz="1200" b="1">
                <a:solidFill>
                  <a:srgbClr val="FF0000"/>
                </a:solidFill>
              </a:rPr>
              <a:t>:</a:t>
            </a:r>
          </a:p>
          <a:p>
            <a:pPr lvl="0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PT 83</a:t>
            </a:r>
            <a:r>
              <a:rPr lang="ko-KR" altLang="en-US" sz="1200" b="1">
                <a:solidFill>
                  <a:srgbClr val="FF0000"/>
                </a:solidFill>
              </a:rPr>
              <a:t>쪽 참고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9.5.2 </a:t>
            </a:r>
            <a:r>
              <a:rPr lang="ko-KR" altLang="en-US" sz="1400" b="1" dirty="0">
                <a:solidFill>
                  <a:srgbClr val="7030A0"/>
                </a:solidFill>
              </a:rPr>
              <a:t>다대다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71F689-CDD7-8919-60B3-B237766E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08" y="1361076"/>
            <a:ext cx="8389868" cy="372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E3FB62-4920-5A89-DDD8-32CE027C963D}"/>
              </a:ext>
            </a:extLst>
          </p:cNvPr>
          <p:cNvSpPr txBox="1"/>
          <p:nvPr/>
        </p:nvSpPr>
        <p:spPr>
          <a:xfrm>
            <a:off x="1338079" y="1890390"/>
            <a:ext cx="4854904" cy="41549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@Table(name = "product")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Product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number;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Integer price;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Integer stock;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7917C-5DCF-DE4C-1272-D04442347424}"/>
              </a:ext>
            </a:extLst>
          </p:cNvPr>
          <p:cNvSpPr txBox="1"/>
          <p:nvPr/>
        </p:nvSpPr>
        <p:spPr>
          <a:xfrm>
            <a:off x="6227764" y="1895938"/>
            <a:ext cx="5091254" cy="36009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@OneToOne(mappedBy = "product")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@ManyToOne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@JoinColumn(name = "</a:t>
            </a:r>
            <a:r>
              <a:rPr lang="en-US" altLang="ko-KR" sz="1200" dirty="0" err="1">
                <a:latin typeface="Consolas" panose="020B0609020204030204" pitchFamily="49" charset="0"/>
              </a:rPr>
              <a:t>provider_id</a:t>
            </a:r>
            <a:r>
              <a:rPr lang="en-US" altLang="ko-KR" sz="12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Provider </a:t>
            </a:r>
            <a:r>
              <a:rPr lang="en-US" altLang="ko-KR" sz="1200" dirty="0" err="1">
                <a:latin typeface="Consolas" panose="020B0609020204030204" pitchFamily="49" charset="0"/>
              </a:rPr>
              <a:t>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@ManyToMany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List&lt;Producer&gt; producers = new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&lt;&gt;();</a:t>
            </a: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public void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addProducer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(Producer producer){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this.producers.add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(producer);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F02DA1-E0A0-3FF4-4E0C-6AC2B178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982" y="2842672"/>
            <a:ext cx="2273417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9186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75810" y="1321618"/>
            <a:ext cx="8782589" cy="904291"/>
            <a:chOff x="1275810" y="1321618"/>
            <a:chExt cx="8782589" cy="90429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75810" y="1321618"/>
              <a:ext cx="8782589" cy="9042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2421353" y="1859212"/>
              <a:ext cx="6361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선정하고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9.5.2 </a:t>
            </a:r>
            <a:r>
              <a:rPr lang="ko-KR" altLang="en-US" sz="1400" b="1" dirty="0">
                <a:solidFill>
                  <a:srgbClr val="7030A0"/>
                </a:solidFill>
              </a:rPr>
              <a:t>다대다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1071" y="2213416"/>
            <a:ext cx="5076285" cy="36009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@Transactional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void relationshipTest2(){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product1 = </a:t>
            </a:r>
            <a:r>
              <a:rPr lang="en-US" altLang="ko-KR" sz="1200" dirty="0" err="1"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 err="1">
                <a:latin typeface="Consolas"/>
              </a:rPr>
              <a:t>동글펜</a:t>
            </a:r>
            <a:r>
              <a:rPr lang="en-US" altLang="ko-KR" sz="1200" dirty="0">
                <a:latin typeface="Consolas"/>
              </a:rPr>
              <a:t>", 500, 1000);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product2 = </a:t>
            </a:r>
            <a:r>
              <a:rPr lang="en-US" altLang="ko-KR" sz="1200" dirty="0" err="1"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네모 공책</a:t>
            </a:r>
            <a:r>
              <a:rPr lang="en-US" altLang="ko-KR" sz="1200" dirty="0">
                <a:latin typeface="Consolas"/>
              </a:rPr>
              <a:t>", 100, 2000);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 product3 = </a:t>
            </a:r>
            <a:r>
              <a:rPr lang="en-US" altLang="ko-KR" sz="1200" dirty="0" err="1">
                <a:latin typeface="Consolas"/>
              </a:rPr>
              <a:t>saveProduct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지우개</a:t>
            </a:r>
            <a:r>
              <a:rPr lang="en-US" altLang="ko-KR" sz="1200" dirty="0">
                <a:latin typeface="Consolas"/>
              </a:rPr>
              <a:t>", 152, 1234);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 producer1 = </a:t>
            </a:r>
            <a:r>
              <a:rPr lang="en-US" altLang="ko-KR" sz="1200" dirty="0" err="1">
                <a:latin typeface="Consolas"/>
              </a:rPr>
              <a:t>saveProducer</a:t>
            </a:r>
            <a:r>
              <a:rPr lang="en-US" altLang="ko-KR" sz="1200" dirty="0">
                <a:latin typeface="Consolas"/>
              </a:rPr>
              <a:t>("</a:t>
            </a:r>
            <a:r>
              <a:rPr lang="en-US" altLang="ko-KR" sz="1200" dirty="0" err="1">
                <a:latin typeface="Consolas"/>
              </a:rPr>
              <a:t>flature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 producer2 = </a:t>
            </a:r>
            <a:r>
              <a:rPr lang="en-US" altLang="ko-KR" sz="1200" dirty="0" err="1">
                <a:latin typeface="Consolas"/>
              </a:rPr>
              <a:t>saveProducer</a:t>
            </a:r>
            <a:r>
              <a:rPr lang="en-US" altLang="ko-KR" sz="1200" dirty="0">
                <a:latin typeface="Consolas"/>
              </a:rPr>
              <a:t>("</a:t>
            </a:r>
            <a:r>
              <a:rPr lang="en-US" altLang="ko-KR" sz="1200" dirty="0" err="1">
                <a:latin typeface="Consolas"/>
              </a:rPr>
              <a:t>wikibooks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producer1.addProduct(product1);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producer1.addProduct(product2);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producer2.addProduct(product2);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producer2.addProduct(product3);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product1.addProducer(producer1);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product2.addProducer(producer1);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product2.addProducer(producer2);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product3.addProducer(producer2);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2325" y="4041716"/>
            <a:ext cx="7048598" cy="19190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latin typeface="Consolas"/>
              </a:rPr>
              <a:t>producerRepository.saveAll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Lists.newArrayList</a:t>
            </a:r>
            <a:r>
              <a:rPr lang="en-US" altLang="ko-KR" sz="1200" dirty="0">
                <a:latin typeface="Consolas"/>
              </a:rPr>
              <a:t>(producer1, producer2));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productRepository.saveAll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Lists.newArrayList</a:t>
            </a:r>
            <a:r>
              <a:rPr lang="en-US" altLang="ko-KR" sz="1200" dirty="0">
                <a:latin typeface="Consolas"/>
              </a:rPr>
              <a:t>(product1, product2, product3));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System.out.println</a:t>
            </a:r>
            <a:r>
              <a:rPr lang="en-US" altLang="ko-KR" sz="1200" dirty="0">
                <a:latin typeface="Consolas"/>
              </a:rPr>
              <a:t>("products : " + </a:t>
            </a:r>
            <a:r>
              <a:rPr lang="en-US" altLang="ko-KR" sz="1200" dirty="0" err="1">
                <a:latin typeface="Consolas"/>
              </a:rPr>
              <a:t>producerRepository.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findById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(1L)</a:t>
            </a:r>
            <a:r>
              <a:rPr lang="en-US" altLang="ko-KR" sz="1200" dirty="0">
                <a:latin typeface="Consolas"/>
              </a:rPr>
              <a:t>.get().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getProducts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()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System.out.println</a:t>
            </a:r>
            <a:r>
              <a:rPr lang="en-US" altLang="ko-KR" sz="1200" dirty="0">
                <a:latin typeface="Consolas"/>
              </a:rPr>
              <a:t>("producers : " + </a:t>
            </a:r>
            <a:r>
              <a:rPr lang="en-US" altLang="ko-KR" sz="1200" dirty="0" err="1">
                <a:latin typeface="Consolas"/>
              </a:rPr>
              <a:t>productRepository.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findById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(2L)</a:t>
            </a:r>
            <a:r>
              <a:rPr lang="en-US" altLang="ko-KR" sz="1200" dirty="0">
                <a:latin typeface="Consolas"/>
              </a:rPr>
              <a:t>.get().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getProducers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()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314" y="2238883"/>
            <a:ext cx="2635385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549050" y="2211242"/>
            <a:ext cx="4509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92D050"/>
                </a:solidFill>
              </a:rPr>
              <a:t>// @Transactional</a:t>
            </a:r>
            <a:r>
              <a:rPr lang="ko-KR" altLang="en-US" sz="1000" dirty="0">
                <a:solidFill>
                  <a:srgbClr val="92D050"/>
                </a:solidFill>
              </a:rPr>
              <a:t>주석처리하면 에러는 나지만 </a:t>
            </a:r>
            <a:r>
              <a:rPr lang="en-US" altLang="ko-KR" sz="1000" dirty="0">
                <a:solidFill>
                  <a:srgbClr val="92D050"/>
                </a:solidFill>
              </a:rPr>
              <a:t>DB</a:t>
            </a:r>
            <a:r>
              <a:rPr lang="ko-KR" altLang="en-US" sz="1000" dirty="0">
                <a:solidFill>
                  <a:srgbClr val="92D050"/>
                </a:solidFill>
              </a:rPr>
              <a:t>에 데이터가 들어가는데</a:t>
            </a:r>
            <a:r>
              <a:rPr lang="en-US" altLang="ko-KR" sz="1000" dirty="0">
                <a:solidFill>
                  <a:srgbClr val="92D050"/>
                </a:solidFill>
              </a:rPr>
              <a:t>, 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r>
              <a:rPr lang="en-US" altLang="ko-KR" sz="1000" dirty="0" smtClean="0">
                <a:solidFill>
                  <a:srgbClr val="92D050"/>
                </a:solidFill>
              </a:rPr>
              <a:t>	</a:t>
            </a:r>
            <a:r>
              <a:rPr lang="ko-KR" altLang="en-US" sz="1000" dirty="0" smtClean="0">
                <a:solidFill>
                  <a:srgbClr val="92D050"/>
                </a:solidFill>
              </a:rPr>
              <a:t>주석처리를 </a:t>
            </a:r>
            <a:r>
              <a:rPr lang="ko-KR" altLang="en-US" sz="1000" dirty="0">
                <a:solidFill>
                  <a:srgbClr val="92D050"/>
                </a:solidFill>
              </a:rPr>
              <a:t>하지 않고 돌릴 경우 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r>
              <a:rPr lang="en-US" altLang="ko-KR" sz="1000" dirty="0" smtClean="0">
                <a:solidFill>
                  <a:srgbClr val="92D050"/>
                </a:solidFill>
              </a:rPr>
              <a:t>		</a:t>
            </a:r>
            <a:r>
              <a:rPr lang="ko-KR" altLang="en-US" sz="1000" dirty="0" smtClean="0">
                <a:solidFill>
                  <a:srgbClr val="92D050"/>
                </a:solidFill>
              </a:rPr>
              <a:t>콘솔에 </a:t>
            </a:r>
            <a:r>
              <a:rPr lang="ko-KR" altLang="en-US" sz="1000" dirty="0">
                <a:solidFill>
                  <a:srgbClr val="92D050"/>
                </a:solidFill>
              </a:rPr>
              <a:t>결과값이 뜨고 </a:t>
            </a:r>
            <a:r>
              <a:rPr lang="en-US" altLang="ko-KR" sz="1000" dirty="0">
                <a:solidFill>
                  <a:srgbClr val="92D050"/>
                </a:solidFill>
              </a:rPr>
              <a:t>DB</a:t>
            </a:r>
            <a:r>
              <a:rPr lang="ko-KR" altLang="en-US" sz="1000" dirty="0">
                <a:solidFill>
                  <a:srgbClr val="92D050"/>
                </a:solidFill>
              </a:rPr>
              <a:t>에 강제로 </a:t>
            </a:r>
            <a:r>
              <a:rPr lang="ko-KR" altLang="en-US" sz="1000" dirty="0" err="1">
                <a:solidFill>
                  <a:srgbClr val="92D050"/>
                </a:solidFill>
              </a:rPr>
              <a:t>롤백됨</a:t>
            </a:r>
            <a:endParaRPr lang="ko-KR" altLang="en-US" sz="1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9.5.2 </a:t>
            </a:r>
            <a:r>
              <a:rPr lang="ko-KR" altLang="en-US" sz="1400" b="1">
                <a:solidFill>
                  <a:srgbClr val="7030A0"/>
                </a:solidFill>
              </a:rPr>
              <a:t>다대다 양방향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9744" y="2344991"/>
            <a:ext cx="9176167" cy="11773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[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Product</a:t>
            </a:r>
            <a:r>
              <a:rPr lang="en-US" altLang="ko-KR" sz="1200" dirty="0">
                <a:latin typeface="Consolas"/>
              </a:rPr>
              <a:t>(super=</a:t>
            </a:r>
            <a:r>
              <a:rPr lang="en-US" altLang="ko-KR" sz="1200" dirty="0" err="1">
                <a:latin typeface="Consolas"/>
              </a:rPr>
              <a:t>BaseEntity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createdAt</a:t>
            </a:r>
            <a:r>
              <a:rPr lang="en-US" altLang="ko-KR" sz="1200" dirty="0">
                <a:latin typeface="Consolas"/>
              </a:rPr>
              <a:t>=2022-08-07T15:15:44.662646, </a:t>
            </a:r>
            <a:r>
              <a:rPr lang="en-US" altLang="ko-KR" sz="1200" dirty="0" err="1">
                <a:latin typeface="Consolas"/>
              </a:rPr>
              <a:t>updatedAt</a:t>
            </a:r>
            <a:r>
              <a:rPr lang="en-US" altLang="ko-KR" sz="1200" dirty="0">
                <a:latin typeface="Consolas"/>
              </a:rPr>
              <a:t>=2022-08-07T15:15:44.662646), 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number=1, name=</a:t>
            </a:r>
            <a:r>
              <a:rPr lang="ko-KR" altLang="en-US" sz="1200" dirty="0" err="1">
                <a:solidFill>
                  <a:srgbClr val="800080"/>
                </a:solidFill>
                <a:latin typeface="Consolas"/>
              </a:rPr>
              <a:t>동글펜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, price=500, stock=1000</a:t>
            </a:r>
            <a:r>
              <a:rPr lang="en-US" altLang="ko-KR" sz="1200" dirty="0">
                <a:latin typeface="Consolas"/>
              </a:rPr>
              <a:t>), Product(super=</a:t>
            </a:r>
            <a:r>
              <a:rPr lang="en-US" altLang="ko-KR" sz="1200" dirty="0" err="1">
                <a:latin typeface="Consolas"/>
              </a:rPr>
              <a:t>BaseEntity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createdAt</a:t>
            </a:r>
            <a:r>
              <a:rPr lang="en-US" altLang="ko-KR" sz="1200" dirty="0">
                <a:latin typeface="Consolas"/>
              </a:rPr>
              <a:t>=2022-08-07T15:15:45.794736, </a:t>
            </a:r>
            <a:r>
              <a:rPr lang="en-US" altLang="ko-KR" sz="1200" dirty="0" err="1">
                <a:latin typeface="Consolas"/>
              </a:rPr>
              <a:t>updatedAt</a:t>
            </a:r>
            <a:r>
              <a:rPr lang="en-US" altLang="ko-KR" sz="1200" dirty="0">
                <a:latin typeface="Consolas"/>
              </a:rPr>
              <a:t>=2022-08-07T15:15:45.794736), </a:t>
            </a:r>
            <a:r>
              <a:rPr lang="en-US" altLang="ko-KR" sz="1200" b="1" dirty="0">
                <a:solidFill>
                  <a:srgbClr val="0000FF"/>
                </a:solidFill>
                <a:latin typeface="Consolas"/>
              </a:rPr>
              <a:t>number=2, name=</a:t>
            </a:r>
            <a:r>
              <a:rPr lang="ko-KR" altLang="en-US" sz="1200" b="1" dirty="0">
                <a:solidFill>
                  <a:srgbClr val="0000FF"/>
                </a:solidFill>
                <a:latin typeface="Consolas"/>
              </a:rPr>
              <a:t>네모 공책</a:t>
            </a:r>
            <a:r>
              <a:rPr lang="en-US" altLang="ko-KR" sz="1200" b="1" dirty="0">
                <a:solidFill>
                  <a:srgbClr val="0000FF"/>
                </a:solidFill>
                <a:latin typeface="Consolas"/>
              </a:rPr>
              <a:t>, price=100, stock=2000</a:t>
            </a:r>
            <a:r>
              <a:rPr lang="en-US" altLang="ko-KR" sz="1200" dirty="0">
                <a:latin typeface="Consolas"/>
              </a:rPr>
              <a:t>)]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[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Producer</a:t>
            </a:r>
            <a:r>
              <a:rPr lang="en-US" altLang="ko-KR" sz="1200" dirty="0">
                <a:latin typeface="Consolas"/>
              </a:rPr>
              <a:t>(super=</a:t>
            </a:r>
            <a:r>
              <a:rPr lang="en-US" altLang="ko-KR" sz="1200" dirty="0" err="1">
                <a:latin typeface="Consolas"/>
              </a:rPr>
              <a:t>BaseEntity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createdAt</a:t>
            </a:r>
            <a:r>
              <a:rPr lang="en-US" altLang="ko-KR" sz="1200" dirty="0">
                <a:latin typeface="Consolas"/>
              </a:rPr>
              <a:t>=2022-08-07T15:15:52.537577, </a:t>
            </a:r>
            <a:r>
              <a:rPr lang="en-US" altLang="ko-KR" sz="1200" dirty="0" err="1">
                <a:latin typeface="Consolas"/>
              </a:rPr>
              <a:t>updatedAt</a:t>
            </a:r>
            <a:r>
              <a:rPr lang="en-US" altLang="ko-KR" sz="1200" dirty="0">
                <a:latin typeface="Consolas"/>
              </a:rPr>
              <a:t>=2022-08-07T15:15:52.537577), </a:t>
            </a:r>
            <a:r>
              <a:rPr lang="en-US" altLang="ko-KR" sz="1200" b="1" dirty="0">
                <a:solidFill>
                  <a:srgbClr val="0000FF"/>
                </a:solidFill>
                <a:latin typeface="Consolas"/>
              </a:rPr>
              <a:t>id=1, code=null, name=</a:t>
            </a:r>
            <a:r>
              <a:rPr lang="en-US" altLang="ko-KR" sz="1200" b="1" dirty="0" err="1">
                <a:solidFill>
                  <a:srgbClr val="0000FF"/>
                </a:solidFill>
                <a:latin typeface="Consolas"/>
              </a:rPr>
              <a:t>flature</a:t>
            </a:r>
            <a:r>
              <a:rPr lang="en-US" altLang="ko-KR" sz="1200" dirty="0">
                <a:latin typeface="Consolas"/>
              </a:rPr>
              <a:t>), Producer(super=</a:t>
            </a:r>
            <a:r>
              <a:rPr lang="en-US" altLang="ko-KR" sz="1200" dirty="0" err="1">
                <a:latin typeface="Consolas"/>
              </a:rPr>
              <a:t>BaseEntity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createdAt</a:t>
            </a:r>
            <a:r>
              <a:rPr lang="en-US" altLang="ko-KR" sz="1200" dirty="0">
                <a:latin typeface="Consolas"/>
              </a:rPr>
              <a:t>=2022-08-07T15:15:52.600543, </a:t>
            </a:r>
            <a:r>
              <a:rPr lang="en-US" altLang="ko-KR" sz="1200" dirty="0" err="1">
                <a:latin typeface="Consolas"/>
              </a:rPr>
              <a:t>updatedAt</a:t>
            </a:r>
            <a:r>
              <a:rPr lang="en-US" altLang="ko-KR" sz="1200" dirty="0">
                <a:latin typeface="Consolas"/>
              </a:rPr>
              <a:t>=2022-08-07T15:15:52.600543), 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id=2, code=null, name=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wikibooks</a:t>
            </a:r>
            <a:r>
              <a:rPr lang="en-US" altLang="ko-KR" sz="1200" dirty="0">
                <a:latin typeface="Consolas"/>
              </a:rPr>
              <a:t>)]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9122" y="1328821"/>
            <a:ext cx="8890093" cy="838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1369122" y="3664006"/>
            <a:ext cx="8940010" cy="1079444"/>
            <a:chOff x="1369122" y="3664006"/>
            <a:chExt cx="8940010" cy="10794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9122" y="3664006"/>
              <a:ext cx="8940010" cy="10794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30039" y="4413825"/>
              <a:ext cx="345975" cy="276780"/>
            </a:xfrm>
            <a:prstGeom prst="rect">
              <a:avLst/>
            </a:prstGeom>
            <a:effectLst/>
          </p:spPr>
        </p:pic>
      </p:grpSp>
      <p:cxnSp>
        <p:nvCxnSpPr>
          <p:cNvPr id="7" name="직선 연결선 6"/>
          <p:cNvCxnSpPr/>
          <p:nvPr/>
        </p:nvCxnSpPr>
        <p:spPr>
          <a:xfrm>
            <a:off x="7715250" y="3971925"/>
            <a:ext cx="24217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0" idx="1"/>
          </p:cNvCxnSpPr>
          <p:nvPr/>
        </p:nvCxnSpPr>
        <p:spPr>
          <a:xfrm>
            <a:off x="1369122" y="4203728"/>
            <a:ext cx="7160516" cy="39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왼쪽 대괄호 13"/>
          <p:cNvSpPr/>
          <p:nvPr/>
        </p:nvSpPr>
        <p:spPr>
          <a:xfrm>
            <a:off x="1185333" y="2391833"/>
            <a:ext cx="95250" cy="465667"/>
          </a:xfrm>
          <a:prstGeom prst="leftBracket">
            <a:avLst>
              <a:gd name="adj" fmla="val 833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대괄호 14"/>
          <p:cNvSpPr/>
          <p:nvPr/>
        </p:nvSpPr>
        <p:spPr>
          <a:xfrm>
            <a:off x="1185333" y="2963333"/>
            <a:ext cx="95250" cy="465667"/>
          </a:xfrm>
          <a:prstGeom prst="leftBracket">
            <a:avLst>
              <a:gd name="adj" fmla="val 8333"/>
            </a:avLst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9333" y="4804832"/>
            <a:ext cx="7302501" cy="1003513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System.out.println("products : " + producerRepository.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findById(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1L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)</a:t>
            </a:r>
            <a:r>
              <a:rPr lang="en-US" altLang="ko-KR" sz="1200">
                <a:latin typeface="Consolas"/>
              </a:rPr>
              <a:t>.get().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getProducts()</a:t>
            </a:r>
            <a:r>
              <a:rPr lang="en-US" altLang="ko-KR" sz="120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System.out.println("producers : " + productRepository.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findById(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2L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)</a:t>
            </a:r>
            <a:r>
              <a:rPr lang="en-US" altLang="ko-KR" sz="1200">
                <a:latin typeface="Consolas"/>
              </a:rPr>
              <a:t>.get().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getProducers()</a:t>
            </a:r>
            <a:r>
              <a:rPr lang="en-US" altLang="ko-KR" sz="1200">
                <a:latin typeface="Consolas"/>
              </a:rPr>
              <a:t>);</a:t>
            </a:r>
          </a:p>
        </p:txBody>
      </p:sp>
      <p:sp>
        <p:nvSpPr>
          <p:cNvPr id="17" name="위쪽 화살표 16"/>
          <p:cNvSpPr/>
          <p:nvPr/>
        </p:nvSpPr>
        <p:spPr>
          <a:xfrm>
            <a:off x="5905500" y="4519083"/>
            <a:ext cx="190499" cy="264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9.6 </a:t>
            </a:r>
            <a:r>
              <a:rPr lang="ko-KR" altLang="en-US" sz="1400" b="1">
                <a:solidFill>
                  <a:srgbClr val="7030A0"/>
                </a:solidFill>
              </a:rPr>
              <a:t>영속성 전이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3337" y="1304128"/>
            <a:ext cx="8960741" cy="58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98776" y="1964980"/>
            <a:ext cx="3867898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public @interface OneToMany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Class targetEntity() default void.class;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CascadeType[] cascade()</a:t>
            </a:r>
            <a:r>
              <a:rPr lang="en-US" altLang="ko-KR" sz="1000">
                <a:latin typeface="Consolas"/>
              </a:rPr>
              <a:t> default {};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FetchType fetch() default FetchType.LAZY;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String mappedBy() default "";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boolean orphanRemoval() default false;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}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813721" y="2956253"/>
            <a:ext cx="3891966" cy="2223049"/>
            <a:chOff x="6214349" y="4112437"/>
            <a:chExt cx="3891966" cy="22230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14349" y="4112437"/>
              <a:ext cx="3891966" cy="22230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90820" y="6010470"/>
              <a:ext cx="463574" cy="16510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825755" y="2132296"/>
            <a:ext cx="386789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latin typeface="Consolas"/>
              </a:rPr>
              <a:t>연관관계와 관련된 어노테이션을 보면 위와 같이 </a:t>
            </a:r>
            <a:r>
              <a:rPr lang="en-US" altLang="ko-KR" sz="1000">
                <a:latin typeface="Consolas"/>
              </a:rPr>
              <a:t>cascade()</a:t>
            </a:r>
            <a:r>
              <a:rPr lang="ko-KR" altLang="en-US" sz="1000">
                <a:latin typeface="Consolas"/>
              </a:rPr>
              <a:t>라는 요소를 볼 수 있다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이 어노테이션은 영속성 전이를 설정하는 데 활용된다</a:t>
            </a:r>
            <a:r>
              <a:rPr lang="en-US" altLang="ko-KR" sz="1000">
                <a:latin typeface="Consolas"/>
              </a:rPr>
              <a:t>. cascade() </a:t>
            </a:r>
            <a:r>
              <a:rPr lang="ko-KR" altLang="en-US" sz="1000">
                <a:latin typeface="Consolas"/>
              </a:rPr>
              <a:t>요소와 함께 사용하는 영속성 전이 타입은 아래와 같다</a:t>
            </a:r>
            <a:r>
              <a:rPr lang="en-US" altLang="ko-KR" sz="1000">
                <a:latin typeface="Consolas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7427" y="5245414"/>
            <a:ext cx="7625530" cy="69628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latin typeface="Consolas"/>
              </a:rPr>
              <a:t>여기서 알 수 있듯이 영속성 전이에 사용되는 타입은 엔티티 생명주기와 연관이 있다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한 엔티티가 위와 같이 </a:t>
            </a:r>
            <a:r>
              <a:rPr lang="en-US" altLang="ko-KR" sz="1000">
                <a:latin typeface="Consolas"/>
              </a:rPr>
              <a:t>cascade</a:t>
            </a:r>
            <a:r>
              <a:rPr lang="ko-KR" altLang="en-US" sz="1000">
                <a:latin typeface="Consolas"/>
              </a:rPr>
              <a:t>요소 값으로 주어진 영속 상태의 변경이 일어나면 매핑으로 연관된 엔티티에도 동일한 동작이 일어나도록 전이를 발생시키는 것이다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위 코드를 보면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cascade()</a:t>
            </a:r>
            <a:r>
              <a:rPr lang="ko-KR" altLang="en-US" sz="1000" b="1">
                <a:solidFill>
                  <a:srgbClr val="FF0000"/>
                </a:solidFill>
                <a:latin typeface="Consolas"/>
              </a:rPr>
              <a:t>요소의 리턴 타입은 배열 형식</a:t>
            </a:r>
            <a:r>
              <a:rPr lang="ko-KR" altLang="en-US" sz="1000">
                <a:latin typeface="Consolas"/>
              </a:rPr>
              <a:t>인 것을 볼 수 있다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이 말은 개발자가 사용하고자 하는 </a:t>
            </a:r>
            <a:r>
              <a:rPr lang="en-US" altLang="ko-KR" sz="1000">
                <a:latin typeface="Consolas"/>
              </a:rPr>
              <a:t>cascade </a:t>
            </a:r>
            <a:r>
              <a:rPr lang="ko-KR" altLang="en-US" sz="1000">
                <a:latin typeface="Consolas"/>
              </a:rPr>
              <a:t>타입을 골라 각 상황에 적용할 수 있다는 것이다</a:t>
            </a:r>
            <a:r>
              <a:rPr lang="en-US" altLang="ko-KR" sz="1000">
                <a:latin typeface="Consolas"/>
              </a:rPr>
              <a:t>.</a:t>
            </a:r>
          </a:p>
        </p:txBody>
      </p:sp>
      <p:sp>
        <p:nvSpPr>
          <p:cNvPr id="4" name="순서도: 다중 문서 3"/>
          <p:cNvSpPr/>
          <p:nvPr/>
        </p:nvSpPr>
        <p:spPr>
          <a:xfrm>
            <a:off x="1137553" y="1953096"/>
            <a:ext cx="231569" cy="190005"/>
          </a:xfrm>
          <a:prstGeom prst="flowChartMultidocumen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7E5891C-D874-BC6A-2B3C-72D9C06F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35" y="1355082"/>
            <a:ext cx="8999378" cy="105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9.6.1 </a:t>
            </a:r>
            <a:r>
              <a:rPr lang="ko-KR" altLang="en-US" sz="1400" b="1" dirty="0">
                <a:solidFill>
                  <a:srgbClr val="7030A0"/>
                </a:solidFill>
              </a:rPr>
              <a:t>영속성 전이 적용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7740B1-5F69-D302-28D0-B3FCBE1962A1}"/>
              </a:ext>
            </a:extLst>
          </p:cNvPr>
          <p:cNvSpPr txBox="1"/>
          <p:nvPr/>
        </p:nvSpPr>
        <p:spPr>
          <a:xfrm>
            <a:off x="1960404" y="2255578"/>
            <a:ext cx="8312312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@Table(name = "provider")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Provider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id;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@OneToMany(mappedBy = "provider", fetch = </a:t>
            </a:r>
            <a:r>
              <a:rPr lang="en-US" altLang="ko-KR" sz="1200" dirty="0" err="1">
                <a:latin typeface="Consolas" panose="020B0609020204030204" pitchFamily="49" charset="0"/>
              </a:rPr>
              <a:t>FetchType.EAGER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cascade =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CascadeType.PERSIST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List&lt;Product&gt; </a:t>
            </a:r>
            <a:r>
              <a:rPr lang="en-US" altLang="ko-KR" sz="1200" dirty="0" err="1">
                <a:latin typeface="Consolas" panose="020B0609020204030204" pitchFamily="49" charset="0"/>
              </a:rPr>
              <a:t>productList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ArrayList</a:t>
            </a:r>
            <a:r>
              <a:rPr lang="en-US" altLang="ko-KR" sz="1200" dirty="0">
                <a:latin typeface="Consolas" panose="020B0609020204030204" pitchFamily="49" charset="0"/>
              </a:rPr>
              <a:t>&lt;&gt;();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7A2B29-E35C-8F06-8271-827A793B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82" y="2453050"/>
            <a:ext cx="2273417" cy="1276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/>
          <p:cNvSpPr/>
          <p:nvPr/>
        </p:nvSpPr>
        <p:spPr>
          <a:xfrm>
            <a:off x="7315200" y="5033962"/>
            <a:ext cx="2505075" cy="2571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57450" y="5162550"/>
            <a:ext cx="1762125" cy="2571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01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9.6.1 </a:t>
            </a:r>
            <a:r>
              <a:rPr lang="ko-KR" altLang="en-US" sz="1400" b="1">
                <a:solidFill>
                  <a:srgbClr val="7030A0"/>
                </a:solidFill>
              </a:rPr>
              <a:t>영속성 전이 적용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0141" y="1879637"/>
            <a:ext cx="6283818" cy="374773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void </a:t>
            </a:r>
            <a:r>
              <a:rPr lang="en-US" altLang="ko-KR" sz="1000" dirty="0" err="1">
                <a:latin typeface="Consolas"/>
              </a:rPr>
              <a:t>cascadeTest</a:t>
            </a:r>
            <a:r>
              <a:rPr lang="en-US" altLang="ko-KR" sz="10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Provider </a:t>
            </a:r>
            <a:r>
              <a:rPr lang="en-US" altLang="ko-KR" sz="1000" dirty="0" err="1">
                <a:latin typeface="Consolas"/>
              </a:rPr>
              <a:t>provider</a:t>
            </a:r>
            <a:r>
              <a:rPr lang="en-US" altLang="ko-KR" sz="1000" dirty="0">
                <a:latin typeface="Consolas"/>
              </a:rPr>
              <a:t> = </a:t>
            </a:r>
            <a:r>
              <a:rPr lang="en-US" altLang="ko-KR" sz="1000" dirty="0" err="1">
                <a:latin typeface="Consolas"/>
              </a:rPr>
              <a:t>savedProvider</a:t>
            </a:r>
            <a:r>
              <a:rPr lang="en-US" altLang="ko-KR" sz="1000" dirty="0">
                <a:latin typeface="Consolas"/>
              </a:rPr>
              <a:t>("</a:t>
            </a:r>
            <a:r>
              <a:rPr lang="ko-KR" altLang="en-US" sz="1000" dirty="0">
                <a:latin typeface="Consolas"/>
              </a:rPr>
              <a:t>새로운 공급업체</a:t>
            </a:r>
            <a:r>
              <a:rPr lang="en-US" altLang="ko-KR" sz="1000" dirty="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Product product1 = </a:t>
            </a:r>
            <a:r>
              <a:rPr lang="en-US" altLang="ko-KR" sz="1000" dirty="0" err="1">
                <a:latin typeface="Consolas"/>
              </a:rPr>
              <a:t>savedProduct</a:t>
            </a:r>
            <a:r>
              <a:rPr lang="en-US" altLang="ko-KR" sz="1000" dirty="0">
                <a:latin typeface="Consolas"/>
              </a:rPr>
              <a:t>("</a:t>
            </a:r>
            <a:r>
              <a:rPr lang="ko-KR" altLang="en-US" sz="1000" dirty="0">
                <a:latin typeface="Consolas"/>
              </a:rPr>
              <a:t>상품</a:t>
            </a:r>
            <a:r>
              <a:rPr lang="en-US" altLang="ko-KR" sz="1000" dirty="0">
                <a:latin typeface="Consolas"/>
              </a:rPr>
              <a:t>1", 1000, 1000);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Product product2 = </a:t>
            </a:r>
            <a:r>
              <a:rPr lang="en-US" altLang="ko-KR" sz="1000" dirty="0" err="1">
                <a:latin typeface="Consolas"/>
              </a:rPr>
              <a:t>savedProduct</a:t>
            </a:r>
            <a:r>
              <a:rPr lang="en-US" altLang="ko-KR" sz="1000" dirty="0">
                <a:latin typeface="Consolas"/>
              </a:rPr>
              <a:t>("</a:t>
            </a:r>
            <a:r>
              <a:rPr lang="ko-KR" altLang="en-US" sz="1000" dirty="0">
                <a:latin typeface="Consolas"/>
              </a:rPr>
              <a:t>상품</a:t>
            </a:r>
            <a:r>
              <a:rPr lang="en-US" altLang="ko-KR" sz="1000" dirty="0">
                <a:latin typeface="Consolas"/>
              </a:rPr>
              <a:t>2", 500, 1500);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Product product3 = </a:t>
            </a:r>
            <a:r>
              <a:rPr lang="en-US" altLang="ko-KR" sz="1000" dirty="0" err="1">
                <a:latin typeface="Consolas"/>
              </a:rPr>
              <a:t>savedProduct</a:t>
            </a:r>
            <a:r>
              <a:rPr lang="en-US" altLang="ko-KR" sz="1000" dirty="0">
                <a:latin typeface="Consolas"/>
              </a:rPr>
              <a:t>("</a:t>
            </a:r>
            <a:r>
              <a:rPr lang="ko-KR" altLang="en-US" sz="1000" dirty="0">
                <a:latin typeface="Consolas"/>
              </a:rPr>
              <a:t>상품</a:t>
            </a:r>
            <a:r>
              <a:rPr lang="en-US" altLang="ko-KR" sz="1000" dirty="0">
                <a:latin typeface="Consolas"/>
              </a:rPr>
              <a:t>3", 750, 500);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// </a:t>
            </a:r>
            <a:r>
              <a:rPr lang="ko-KR" altLang="en-US" sz="1000" dirty="0">
                <a:latin typeface="Consolas"/>
              </a:rPr>
              <a:t>연관 관계 설정</a:t>
            </a:r>
          </a:p>
          <a:p>
            <a:pPr lvl="0">
              <a:defRPr/>
            </a:pPr>
            <a:r>
              <a:rPr lang="ko-KR" altLang="en-US" sz="1000" dirty="0">
                <a:latin typeface="Consolas"/>
              </a:rPr>
              <a:t>    </a:t>
            </a:r>
            <a:r>
              <a:rPr lang="en-US" altLang="ko-KR" sz="1000" dirty="0">
                <a:latin typeface="Consolas"/>
              </a:rPr>
              <a:t>product1.setProvider(provider);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product2.setProvider(provider);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product3.setProvider(provider);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provider.</a:t>
            </a:r>
            <a:r>
              <a:rPr lang="en-US" altLang="ko-KR" sz="1000" b="1" dirty="0" err="1">
                <a:solidFill>
                  <a:srgbClr val="FF6600"/>
                </a:solidFill>
                <a:latin typeface="Consolas"/>
              </a:rPr>
              <a:t>getProductList</a:t>
            </a:r>
            <a:r>
              <a:rPr lang="en-US" altLang="ko-KR" sz="1000" b="1" dirty="0">
                <a:solidFill>
                  <a:srgbClr val="FF6600"/>
                </a:solidFill>
                <a:latin typeface="Consolas"/>
              </a:rPr>
              <a:t>()</a:t>
            </a:r>
            <a:r>
              <a:rPr lang="en-US" altLang="ko-KR" sz="1000" dirty="0">
                <a:latin typeface="Consolas"/>
              </a:rPr>
              <a:t>.</a:t>
            </a:r>
            <a:r>
              <a:rPr lang="en-US" altLang="ko-KR" sz="1000" b="1" dirty="0" err="1">
                <a:solidFill>
                  <a:srgbClr val="0000FF"/>
                </a:solidFill>
                <a:latin typeface="Consolas"/>
              </a:rPr>
              <a:t>addAll</a:t>
            </a:r>
            <a:r>
              <a:rPr lang="en-US" altLang="ko-KR" sz="1000" dirty="0">
                <a:latin typeface="Consolas"/>
              </a:rPr>
              <a:t>(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Lists.newArrayList</a:t>
            </a:r>
            <a:r>
              <a:rPr lang="en-US" altLang="ko-KR" sz="1000" dirty="0">
                <a:latin typeface="Consolas"/>
              </a:rPr>
              <a:t>(product1, product2, product3));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b="1" dirty="0" err="1">
                <a:solidFill>
                  <a:srgbClr val="FF0000"/>
                </a:solidFill>
                <a:latin typeface="Consolas"/>
              </a:rPr>
              <a:t>providerRepository.save</a:t>
            </a:r>
            <a:r>
              <a:rPr lang="en-US" altLang="ko-KR" sz="1000" b="1" dirty="0">
                <a:solidFill>
                  <a:srgbClr val="FF0000"/>
                </a:solidFill>
                <a:latin typeface="Consolas"/>
              </a:rPr>
              <a:t>(provider);</a:t>
            </a:r>
            <a:r>
              <a:rPr lang="ko-KR" altLang="en-US" sz="1000" b="1" dirty="0">
                <a:solidFill>
                  <a:srgbClr val="FF0000"/>
                </a:solidFill>
                <a:latin typeface="Consolas"/>
              </a:rPr>
              <a:t> </a:t>
            </a:r>
            <a:r>
              <a:rPr lang="en-US" altLang="ko-KR" sz="1000" b="1" dirty="0">
                <a:solidFill>
                  <a:schemeClr val="dk1"/>
                </a:solidFill>
                <a:latin typeface="Consolas"/>
              </a:rPr>
              <a:t>//</a:t>
            </a:r>
            <a:r>
              <a:rPr lang="ko-KR" altLang="en-US" sz="1000" b="1" dirty="0">
                <a:solidFill>
                  <a:schemeClr val="dk1"/>
                </a:solidFill>
                <a:latin typeface="Consolas"/>
              </a:rPr>
              <a:t> </a:t>
            </a:r>
            <a:r>
              <a:rPr lang="en-US" altLang="ko-KR" sz="1000" b="1" dirty="0" err="1">
                <a:solidFill>
                  <a:schemeClr val="dk1"/>
                </a:solidFill>
                <a:latin typeface="Consolas"/>
              </a:rPr>
              <a:t>persit</a:t>
            </a:r>
            <a:r>
              <a:rPr lang="en-US" altLang="ko-KR" sz="1000" b="1" dirty="0">
                <a:solidFill>
                  <a:schemeClr val="dk1"/>
                </a:solidFill>
                <a:latin typeface="Consolas"/>
              </a:rPr>
              <a:t> </a:t>
            </a:r>
            <a:r>
              <a:rPr lang="ko-KR" altLang="en-US" sz="1000" b="1" dirty="0">
                <a:solidFill>
                  <a:schemeClr val="dk1"/>
                </a:solidFill>
                <a:latin typeface="Consolas"/>
              </a:rPr>
              <a:t>시점</a:t>
            </a:r>
            <a:endParaRPr lang="ko-KR" altLang="en-US" sz="1000" b="1" dirty="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 b="1" dirty="0">
                <a:solidFill>
                  <a:schemeClr val="dk1"/>
                </a:solidFill>
                <a:latin typeface="Consolas"/>
              </a:rPr>
              <a:t>}</a:t>
            </a:r>
            <a:endParaRPr lang="en-US" altLang="ko-KR" sz="1000" dirty="0">
              <a:solidFill>
                <a:schemeClr val="dk1"/>
              </a:solidFill>
              <a:latin typeface="Consolas"/>
            </a:endParaRP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private Provider </a:t>
            </a:r>
            <a:r>
              <a:rPr lang="en-US" altLang="ko-KR" sz="1000" dirty="0" err="1">
                <a:latin typeface="Consolas"/>
              </a:rPr>
              <a:t>savedProvider</a:t>
            </a:r>
            <a:r>
              <a:rPr lang="en-US" altLang="ko-KR" sz="1000" dirty="0">
                <a:latin typeface="Consolas"/>
              </a:rPr>
              <a:t>(String name) {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Provider </a:t>
            </a:r>
            <a:r>
              <a:rPr lang="en-US" altLang="ko-KR" sz="1000" dirty="0" err="1">
                <a:latin typeface="Consolas"/>
              </a:rPr>
              <a:t>provider</a:t>
            </a:r>
            <a:r>
              <a:rPr lang="en-US" altLang="ko-KR" sz="1000" dirty="0">
                <a:latin typeface="Consolas"/>
              </a:rPr>
              <a:t> = new Provider();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provider.setName</a:t>
            </a:r>
            <a:r>
              <a:rPr lang="en-US" altLang="ko-KR" sz="1000" dirty="0">
                <a:latin typeface="Consolas"/>
              </a:rPr>
              <a:t>(name);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return provider;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0809" y="1357735"/>
            <a:ext cx="8710453" cy="424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885365" y="4191153"/>
            <a:ext cx="5317957" cy="13028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private Product savedProduct(String name, Integer price, Integer stock)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Product product = new Product();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product.setName(name);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product.setPrice(price);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product.setStock(stock);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return product;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45717" y="1936673"/>
            <a:ext cx="2736991" cy="1492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312332" y="5693833"/>
            <a:ext cx="5376334" cy="70082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</a:rPr>
              <a:t>Lists.newArrayList();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Lists 클래스의 Lists.newArrayList(); 을 사용하면 결국 내부에서 new ArrayList(); 를 호출한다.</a:t>
            </a:r>
          </a:p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</a:rPr>
              <a:t>ArrayList.</a:t>
            </a:r>
            <a:r>
              <a:rPr lang="ko-KR" altLang="en-US" sz="1000" b="1">
                <a:solidFill>
                  <a:srgbClr val="0000FF"/>
                </a:solidFill>
              </a:rPr>
              <a:t>addAll</a:t>
            </a:r>
            <a:r>
              <a:rPr lang="ko-KR" altLang="en-US" sz="1000" b="1">
                <a:solidFill>
                  <a:srgbClr val="800080"/>
                </a:solidFill>
              </a:rPr>
              <a:t>(Collection c)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인자로 Collection 객체를 받고 그 Collection에 있는 아이템들을 리스트에 모두 추가합니다.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26380" y="2781300"/>
            <a:ext cx="693420" cy="147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73090" y="3305889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92D050"/>
                </a:solidFill>
              </a:rPr>
              <a:t>호출해서 실어 놓음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 </a:t>
            </a:r>
            <a:r>
              <a:rPr lang="ko-KR" altLang="en-US" sz="1400" b="1">
                <a:solidFill>
                  <a:srgbClr val="7030A0"/>
                </a:solidFill>
              </a:rPr>
              <a:t>쿼리 메서드 살펴보기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8.3.1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197" y="1281048"/>
            <a:ext cx="9198355" cy="83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1214197" y="2658425"/>
            <a:ext cx="8989537" cy="2767136"/>
            <a:chOff x="1262643" y="2809816"/>
            <a:chExt cx="8989537" cy="276713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62643" y="2809816"/>
              <a:ext cx="8989537" cy="27671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837660" y="5259680"/>
              <a:ext cx="319610" cy="229463"/>
            </a:xfrm>
            <a:prstGeom prst="rect">
              <a:avLst/>
            </a:prstGeom>
          </p:spPr>
        </p:pic>
      </p:grpSp>
      <p:cxnSp>
        <p:nvCxnSpPr>
          <p:cNvPr id="10" name="직선 연결선 9"/>
          <p:cNvCxnSpPr/>
          <p:nvPr/>
        </p:nvCxnSpPr>
        <p:spPr>
          <a:xfrm>
            <a:off x="2460089" y="4815748"/>
            <a:ext cx="390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954815" y="4815059"/>
            <a:ext cx="1050331" cy="9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2" name="직선 연결선 11"/>
          <p:cNvCxnSpPr/>
          <p:nvPr/>
        </p:nvCxnSpPr>
        <p:spPr>
          <a:xfrm>
            <a:off x="1536086" y="4805526"/>
            <a:ext cx="773144" cy="1888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3" name="직선 화살표 연결선 12"/>
          <p:cNvCxnSpPr/>
          <p:nvPr/>
        </p:nvCxnSpPr>
        <p:spPr>
          <a:xfrm rot="5400000" flipH="1" flipV="1">
            <a:off x="1922036" y="4443451"/>
            <a:ext cx="162621" cy="11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 flipH="1" flipV="1">
            <a:off x="2649961" y="4448795"/>
            <a:ext cx="224575" cy="13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 flipH="1" flipV="1">
            <a:off x="3242373" y="4439578"/>
            <a:ext cx="216826" cy="11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067460" y="4828068"/>
            <a:ext cx="2028540" cy="10322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직선 화살표 연결선 17"/>
          <p:cNvCxnSpPr/>
          <p:nvPr/>
        </p:nvCxnSpPr>
        <p:spPr>
          <a:xfrm rot="10800000">
            <a:off x="3865756" y="4396987"/>
            <a:ext cx="836342" cy="224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9.6.1 </a:t>
            </a:r>
            <a:r>
              <a:rPr lang="ko-KR" altLang="en-US" sz="1400" b="1">
                <a:solidFill>
                  <a:srgbClr val="7030A0"/>
                </a:solidFill>
              </a:rPr>
              <a:t>영속성 전이 적용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1222" y="2413870"/>
            <a:ext cx="4336264" cy="353943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dirty="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insert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into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provider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</a:t>
            </a:r>
            <a:r>
              <a:rPr lang="en-US" altLang="ko-KR" sz="800" dirty="0" err="1">
                <a:latin typeface="Consolas"/>
              </a:rPr>
              <a:t>created_at</a:t>
            </a:r>
            <a:r>
              <a:rPr lang="en-US" altLang="ko-KR" sz="800" dirty="0">
                <a:latin typeface="Consolas"/>
              </a:rPr>
              <a:t>, </a:t>
            </a:r>
            <a:r>
              <a:rPr lang="en-US" altLang="ko-KR" sz="800" dirty="0" err="1">
                <a:latin typeface="Consolas"/>
              </a:rPr>
              <a:t>updated_at</a:t>
            </a:r>
            <a:r>
              <a:rPr lang="en-US" altLang="ko-KR" sz="800" dirty="0">
                <a:latin typeface="Consolas"/>
              </a:rPr>
              <a:t>, name)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values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(?, ?, ?)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insert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into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product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</a:t>
            </a:r>
            <a:r>
              <a:rPr lang="en-US" altLang="ko-KR" sz="800" dirty="0" err="1">
                <a:latin typeface="Consolas"/>
              </a:rPr>
              <a:t>created_at</a:t>
            </a:r>
            <a:r>
              <a:rPr lang="en-US" altLang="ko-KR" sz="800" dirty="0">
                <a:latin typeface="Consolas"/>
              </a:rPr>
              <a:t>, </a:t>
            </a:r>
            <a:r>
              <a:rPr lang="en-US" altLang="ko-KR" sz="800" dirty="0" err="1">
                <a:latin typeface="Consolas"/>
              </a:rPr>
              <a:t>updated_at</a:t>
            </a:r>
            <a:r>
              <a:rPr lang="en-US" altLang="ko-KR" sz="800" dirty="0">
                <a:latin typeface="Consolas"/>
              </a:rPr>
              <a:t>, name, price, </a:t>
            </a:r>
            <a:r>
              <a:rPr lang="en-US" altLang="ko-KR" sz="800" dirty="0" err="1">
                <a:latin typeface="Consolas"/>
              </a:rPr>
              <a:t>provider_id</a:t>
            </a:r>
            <a:r>
              <a:rPr lang="en-US" altLang="ko-KR" sz="800" dirty="0">
                <a:latin typeface="Consolas"/>
              </a:rPr>
              <a:t>, stock)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values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(?, ?, ?, ?, ?, ?)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insert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into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product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</a:t>
            </a:r>
            <a:r>
              <a:rPr lang="en-US" altLang="ko-KR" sz="800" dirty="0" err="1">
                <a:latin typeface="Consolas"/>
              </a:rPr>
              <a:t>created_at</a:t>
            </a:r>
            <a:r>
              <a:rPr lang="en-US" altLang="ko-KR" sz="800" dirty="0">
                <a:latin typeface="Consolas"/>
              </a:rPr>
              <a:t>, </a:t>
            </a:r>
            <a:r>
              <a:rPr lang="en-US" altLang="ko-KR" sz="800" dirty="0" err="1">
                <a:latin typeface="Consolas"/>
              </a:rPr>
              <a:t>updated_at</a:t>
            </a:r>
            <a:r>
              <a:rPr lang="en-US" altLang="ko-KR" sz="800" dirty="0">
                <a:latin typeface="Consolas"/>
              </a:rPr>
              <a:t>, name, price, </a:t>
            </a:r>
            <a:r>
              <a:rPr lang="en-US" altLang="ko-KR" sz="800" dirty="0" err="1">
                <a:latin typeface="Consolas"/>
              </a:rPr>
              <a:t>provider_id</a:t>
            </a:r>
            <a:r>
              <a:rPr lang="en-US" altLang="ko-KR" sz="800" dirty="0">
                <a:latin typeface="Consolas"/>
              </a:rPr>
              <a:t>, stock)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values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(?, ?, ?, ?, ?, ?)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insert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into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product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</a:t>
            </a:r>
            <a:r>
              <a:rPr lang="en-US" altLang="ko-KR" sz="800" dirty="0" err="1">
                <a:latin typeface="Consolas"/>
              </a:rPr>
              <a:t>created_at</a:t>
            </a:r>
            <a:r>
              <a:rPr lang="en-US" altLang="ko-KR" sz="800" dirty="0">
                <a:latin typeface="Consolas"/>
              </a:rPr>
              <a:t>, </a:t>
            </a:r>
            <a:r>
              <a:rPr lang="en-US" altLang="ko-KR" sz="800" dirty="0" err="1">
                <a:latin typeface="Consolas"/>
              </a:rPr>
              <a:t>updated_at</a:t>
            </a:r>
            <a:r>
              <a:rPr lang="en-US" altLang="ko-KR" sz="800" dirty="0">
                <a:latin typeface="Consolas"/>
              </a:rPr>
              <a:t>, name, price, </a:t>
            </a:r>
            <a:r>
              <a:rPr lang="en-US" altLang="ko-KR" sz="800" dirty="0" err="1">
                <a:latin typeface="Consolas"/>
              </a:rPr>
              <a:t>provider_id</a:t>
            </a:r>
            <a:r>
              <a:rPr lang="en-US" altLang="ko-KR" sz="800" dirty="0">
                <a:latin typeface="Consolas"/>
              </a:rPr>
              <a:t>, stock) 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values</a:t>
            </a: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    (?, ?, ?, ?, ?, ?)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222" y="1340585"/>
            <a:ext cx="8838628" cy="848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810535" y="2413870"/>
            <a:ext cx="5395148" cy="286107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latin typeface="Consolas"/>
              </a:rPr>
              <a:t>지금까지는 엔티티를 데이터베이스에 저장하기 위해 각 엔티티를 저장하는 코드를 작성해야 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하지만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영속성 전이를 사용하면 부모 엔티티가 되는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Provider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엔티티만 저장하면 코드에 작성돼 있는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Cascade.PERSIST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에 맞춰 상품 엔티티도 함께 저장할 수 있다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.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100" b="1">
                <a:solidFill>
                  <a:schemeClr val="dk1"/>
                </a:solidFill>
                <a:latin typeface="Consolas"/>
              </a:rPr>
              <a:t>(</a:t>
            </a:r>
            <a:r>
              <a:rPr lang="ko-KR" altLang="en-US" sz="1100" b="1"/>
              <a:t>부모 엔티티</a:t>
            </a:r>
            <a:r>
              <a:rPr lang="en-US" altLang="ko-KR" sz="1100" b="1"/>
              <a:t>:</a:t>
            </a:r>
            <a:r>
              <a:rPr lang="ko-KR" altLang="en-US" sz="1100" b="1"/>
              <a:t> </a:t>
            </a:r>
            <a:r>
              <a:rPr lang="en-US" altLang="ko-KR" sz="1100" b="1"/>
              <a:t>cascade</a:t>
            </a:r>
            <a:r>
              <a:rPr lang="ko-KR" altLang="en-US" sz="1100" b="1"/>
              <a:t>를</a:t>
            </a:r>
            <a:r>
              <a:rPr lang="en-US" altLang="ko-KR" sz="1100" b="1"/>
              <a:t> </a:t>
            </a:r>
            <a:r>
              <a:rPr lang="ko-KR" altLang="en-US" sz="1100" b="1"/>
              <a:t>설정한 측 엔티티</a:t>
            </a:r>
            <a:r>
              <a:rPr lang="en-US" altLang="ko-KR" sz="1100" b="1"/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latin typeface="Consolas"/>
              </a:rPr>
              <a:t>이처럼 특정 상황에 맞춰 영속성 전이 타입을 설정하면 영속 상태의 변화에 따라 연관된 엔티티들의 동작도 함께 수행할 수 있어 개발의 생산성이 높아진다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다만 자동 설정으로 동작하는 코드들이 정확히 어떤 영향을 미치는지 파악할 필요가 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예를 들어</a:t>
            </a:r>
            <a:r>
              <a:rPr lang="en-US" altLang="ko-KR" sz="1100">
                <a:latin typeface="Consolas"/>
              </a:rPr>
              <a:t>, REMOVE</a:t>
            </a:r>
            <a:r>
              <a:rPr lang="ko-KR" altLang="en-US" sz="1100">
                <a:latin typeface="Consolas"/>
              </a:rPr>
              <a:t>와 </a:t>
            </a:r>
            <a:r>
              <a:rPr lang="en-US" altLang="ko-KR" sz="1100">
                <a:latin typeface="Consolas"/>
              </a:rPr>
              <a:t>REMOVE</a:t>
            </a:r>
            <a:r>
              <a:rPr lang="ko-KR" altLang="en-US" sz="1100">
                <a:latin typeface="Consolas"/>
              </a:rPr>
              <a:t>를 포함하는 </a:t>
            </a:r>
            <a:r>
              <a:rPr lang="en-US" altLang="ko-KR" sz="1100">
                <a:latin typeface="Consolas"/>
              </a:rPr>
              <a:t>ALL </a:t>
            </a:r>
            <a:r>
              <a:rPr lang="ko-KR" altLang="en-US" sz="1100">
                <a:latin typeface="Consolas"/>
              </a:rPr>
              <a:t>같은 타입을 무분별하게 사용하면 연관된 엔티티가 의도치 않게 모두 삭제될 수 있기 때문에 다른 타입보다 더욱 사이트 이펙트</a:t>
            </a:r>
            <a:r>
              <a:rPr lang="en-US" altLang="ko-KR" sz="1100">
                <a:latin typeface="Consolas"/>
              </a:rPr>
              <a:t>(side effect)</a:t>
            </a:r>
            <a:r>
              <a:rPr lang="ko-KR" altLang="en-US" sz="1100">
                <a:latin typeface="Consolas"/>
              </a:rPr>
              <a:t>를 고려해서 사용해야 한다</a:t>
            </a:r>
            <a:r>
              <a:rPr lang="en-US" altLang="ko-KR" sz="1100">
                <a:latin typeface="Consolas"/>
              </a:rPr>
              <a:t>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9.6.2 </a:t>
            </a:r>
            <a:r>
              <a:rPr lang="ko-KR" altLang="en-US" sz="1400" b="1" dirty="0">
                <a:solidFill>
                  <a:srgbClr val="7030A0"/>
                </a:solidFill>
              </a:rPr>
              <a:t>고아 객체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0140" y="2668844"/>
            <a:ext cx="8979517" cy="34347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@Entity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@Getter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@Setter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NoArgsConstructor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ToString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callSuper</a:t>
            </a:r>
            <a:r>
              <a:rPr lang="en-US" altLang="ko-KR" sz="1100" dirty="0">
                <a:latin typeface="Consolas"/>
              </a:rPr>
              <a:t> = true)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EqualsAndHashCode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callSuper</a:t>
            </a:r>
            <a:r>
              <a:rPr lang="en-US" altLang="ko-KR" sz="1100" dirty="0">
                <a:latin typeface="Consolas"/>
              </a:rPr>
              <a:t> = true)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@Table(name = "provider")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class Provider extends </a:t>
            </a:r>
            <a:r>
              <a:rPr lang="en-US" altLang="ko-KR" sz="1100" dirty="0" err="1">
                <a:latin typeface="Consolas"/>
              </a:rPr>
              <a:t>BaseEntity</a:t>
            </a:r>
            <a:r>
              <a:rPr lang="en-US" altLang="ko-KR" sz="1100" dirty="0">
                <a:latin typeface="Consolas"/>
              </a:rPr>
              <a:t>{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@Id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GeneratedValue</a:t>
            </a:r>
            <a:r>
              <a:rPr lang="en-US" altLang="ko-KR" sz="1100" dirty="0">
                <a:latin typeface="Consolas"/>
              </a:rPr>
              <a:t>(strategy = </a:t>
            </a:r>
            <a:r>
              <a:rPr lang="en-US" altLang="ko-KR" sz="1100" dirty="0" err="1">
                <a:latin typeface="Consolas"/>
              </a:rPr>
              <a:t>GenerationType.IDENTITY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Long id;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String name;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OneToMany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mappedBy</a:t>
            </a:r>
            <a:r>
              <a:rPr lang="en-US" altLang="ko-KR" sz="1100" dirty="0">
                <a:latin typeface="Consolas"/>
              </a:rPr>
              <a:t> = "provider", fetch = </a:t>
            </a:r>
            <a:r>
              <a:rPr lang="en-US" altLang="ko-KR" sz="1100" dirty="0" err="1">
                <a:latin typeface="Consolas"/>
              </a:rPr>
              <a:t>FetchType.EAGER</a:t>
            </a:r>
            <a:r>
              <a:rPr lang="en-US" altLang="ko-KR" sz="1100" dirty="0">
                <a:latin typeface="Consolas"/>
              </a:rPr>
              <a:t>, </a:t>
            </a:r>
            <a:r>
              <a:rPr lang="en-US" altLang="ko-KR" sz="1100" b="1" dirty="0">
                <a:solidFill>
                  <a:srgbClr val="800080"/>
                </a:solidFill>
                <a:latin typeface="Consolas"/>
              </a:rPr>
              <a:t>cascade = </a:t>
            </a:r>
            <a:r>
              <a:rPr lang="en-US" altLang="ko-KR" sz="1100" b="1" dirty="0" err="1">
                <a:solidFill>
                  <a:srgbClr val="800080"/>
                </a:solidFill>
                <a:latin typeface="Consolas"/>
              </a:rPr>
              <a:t>CascadeType.PERSIST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,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orphanRemoval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= true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ToString.Exclude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List&lt;Product&gt; </a:t>
            </a:r>
            <a:r>
              <a:rPr lang="en-US" altLang="ko-KR" sz="1100" dirty="0" err="1">
                <a:latin typeface="Consolas"/>
              </a:rPr>
              <a:t>productList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ArrayList</a:t>
            </a:r>
            <a:r>
              <a:rPr lang="en-US" altLang="ko-KR" sz="1100" dirty="0">
                <a:latin typeface="Consolas"/>
              </a:rPr>
              <a:t>&lt;&gt;();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6747" y="1303678"/>
            <a:ext cx="8747377" cy="1271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9817" y="2133046"/>
            <a:ext cx="2298818" cy="133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FC970E-FF38-C390-DBC3-C60C115A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85" y="1257925"/>
            <a:ext cx="8782746" cy="610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9.6.2 </a:t>
            </a:r>
            <a:r>
              <a:rPr lang="ko-KR" altLang="en-US" sz="1400" b="1" dirty="0">
                <a:solidFill>
                  <a:srgbClr val="7030A0"/>
                </a:solidFill>
              </a:rPr>
              <a:t>고아 객체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7740B1-5F69-D302-28D0-B3FCBE1962A1}"/>
              </a:ext>
            </a:extLst>
          </p:cNvPr>
          <p:cNvSpPr txBox="1"/>
          <p:nvPr/>
        </p:nvSpPr>
        <p:spPr>
          <a:xfrm>
            <a:off x="1500832" y="1856456"/>
            <a:ext cx="8693300" cy="44935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@Test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@Transactional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void </a:t>
            </a:r>
            <a:r>
              <a:rPr lang="en-US" altLang="ko-KR" sz="1100" dirty="0" err="1">
                <a:latin typeface="Consolas" panose="020B0609020204030204" pitchFamily="49" charset="0"/>
              </a:rPr>
              <a:t>orphanRemovalTest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Provider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savedProvider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새로운 공급업체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 product1 = 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상품</a:t>
            </a:r>
            <a:r>
              <a:rPr lang="en-US" altLang="ko-KR" sz="1100" dirty="0">
                <a:latin typeface="Consolas" panose="020B0609020204030204" pitchFamily="49" charset="0"/>
              </a:rPr>
              <a:t>1", 1000, 1000);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 product2 = 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상품</a:t>
            </a:r>
            <a:r>
              <a:rPr lang="en-US" altLang="ko-KR" sz="1100" dirty="0">
                <a:latin typeface="Consolas" panose="020B0609020204030204" pitchFamily="49" charset="0"/>
              </a:rPr>
              <a:t>2", 500, 1500);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 product3 = 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상품</a:t>
            </a:r>
            <a:r>
              <a:rPr lang="en-US" altLang="ko-KR" sz="1100" dirty="0">
                <a:latin typeface="Consolas" panose="020B0609020204030204" pitchFamily="49" charset="0"/>
              </a:rPr>
              <a:t>3", 750, 500);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product1.setProvider(provider);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product2.setProvider(provider);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product3.setProvider(provider);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provider.getProductList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addAll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Lists.newArrayList</a:t>
            </a:r>
            <a:r>
              <a:rPr lang="en-US" altLang="ko-KR" sz="1100" dirty="0">
                <a:latin typeface="Consolas" panose="020B0609020204030204" pitchFamily="49" charset="0"/>
              </a:rPr>
              <a:t>(product1, product2, product3));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providerRepository.saveAndFlush</a:t>
            </a:r>
            <a:r>
              <a:rPr lang="en-US" altLang="ko-KR" sz="1100" dirty="0">
                <a:latin typeface="Consolas" panose="020B0609020204030204" pitchFamily="49" charset="0"/>
              </a:rPr>
              <a:t>(provider);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providerRepository.findAll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forEach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</a:t>
            </a:r>
            <a:r>
              <a:rPr lang="en-US" altLang="ko-KR" sz="1100" dirty="0"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latin typeface="Consolas" panose="020B0609020204030204" pitchFamily="49" charset="0"/>
              </a:rPr>
              <a:t>println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productRepository.findAll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forEach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</a:t>
            </a:r>
            <a:r>
              <a:rPr lang="en-US" altLang="ko-KR" sz="1100" dirty="0"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latin typeface="Consolas" panose="020B0609020204030204" pitchFamily="49" charset="0"/>
              </a:rPr>
              <a:t>println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Provider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foundProvider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providerRepository.findById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(1L).get();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foundProvider.getProductList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().remove(0);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providerRepository.findAll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forEach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</a:t>
            </a:r>
            <a:r>
              <a:rPr lang="en-US" altLang="ko-KR" sz="1100" dirty="0"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latin typeface="Consolas" panose="020B0609020204030204" pitchFamily="49" charset="0"/>
              </a:rPr>
              <a:t>println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productRepository.findAll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forEach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</a:t>
            </a:r>
            <a:r>
              <a:rPr lang="en-US" altLang="ko-KR" sz="1100" dirty="0">
                <a:latin typeface="Consolas" panose="020B0609020204030204" pitchFamily="49" charset="0"/>
              </a:rPr>
              <a:t>::</a:t>
            </a:r>
            <a:r>
              <a:rPr lang="en-US" altLang="ko-KR" sz="1100" dirty="0" err="1">
                <a:latin typeface="Consolas" panose="020B0609020204030204" pitchFamily="49" charset="0"/>
              </a:rPr>
              <a:t>println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1CF392-FB11-AD2C-937E-4FF1B605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34" y="2068022"/>
            <a:ext cx="2641736" cy="1505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411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9.6.2 </a:t>
            </a:r>
            <a:r>
              <a:rPr lang="ko-KR" altLang="en-US" sz="1400" b="1" dirty="0">
                <a:solidFill>
                  <a:srgbClr val="7030A0"/>
                </a:solidFill>
              </a:rPr>
              <a:t>고아 객체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608DC-F2E5-C1DC-4561-7A624733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2" y="1309830"/>
            <a:ext cx="8682219" cy="631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D9C2C9-7CDC-4AF8-3BF6-D8CA32B9088F}"/>
              </a:ext>
            </a:extLst>
          </p:cNvPr>
          <p:cNvGrpSpPr/>
          <p:nvPr/>
        </p:nvGrpSpPr>
        <p:grpSpPr>
          <a:xfrm>
            <a:off x="1357953" y="1999336"/>
            <a:ext cx="9751413" cy="3277820"/>
            <a:chOff x="1357953" y="1999336"/>
            <a:chExt cx="9751413" cy="32778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7740B1-5F69-D302-28D0-B3FCBE1962A1}"/>
                </a:ext>
              </a:extLst>
            </p:cNvPr>
            <p:cNvSpPr txBox="1"/>
            <p:nvPr/>
          </p:nvSpPr>
          <p:spPr>
            <a:xfrm>
              <a:off x="1357953" y="1999336"/>
              <a:ext cx="9751413" cy="32778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Consolas" panose="020B0609020204030204" pitchFamily="49" charset="0"/>
                </a:rPr>
                <a:t>Hibernate: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select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provider0_.id as id1_6_,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provider0_.created_at as created_2_6_,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provider0_.updated_at as updated_3_6_,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provider0_.name as name4_6_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from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 provider0_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Provider(super=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=2022-08-07T15:55:59.206071,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=2022-08-07T15:55:59.206071), id=1,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새로운 공급업체</a:t>
              </a:r>
              <a:r>
                <a:rPr lang="en-US" altLang="ko-KR" sz="9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Hibernate: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select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product0_.number as number1_3_,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product0_.created_at as created_2_3_,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product0_.updated_at as updated_3_3_,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product0_.name as name4_3_,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product0_.price as price5_3_,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product0_.provider_id as provider7_3_,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product0_.stock as stock6_3_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from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 product0_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Product(super=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=2022-08-07T15:55:59.246255,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=2022-08-07T15:55:59.246255), number=1,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상품</a:t>
              </a:r>
              <a:r>
                <a:rPr lang="en-US" altLang="ko-KR" sz="900" dirty="0">
                  <a:latin typeface="Consolas" panose="020B0609020204030204" pitchFamily="49" charset="0"/>
                </a:rPr>
                <a:t>1, price=1000, stock=1000)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Product(super=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=2022-08-07T15:55:59.257967,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=2022-08-07T15:55:59.257967), number=2,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상품</a:t>
              </a:r>
              <a:r>
                <a:rPr lang="en-US" altLang="ko-KR" sz="900" dirty="0">
                  <a:latin typeface="Consolas" panose="020B0609020204030204" pitchFamily="49" charset="0"/>
                </a:rPr>
                <a:t>2, price=500, stock=1500)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Product(super=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=2022-08-07T15:55:59.259254,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=2022-08-07T15:55:59.259254), number=3,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상품</a:t>
              </a:r>
              <a:r>
                <a:rPr lang="en-US" altLang="ko-KR" sz="900" dirty="0">
                  <a:latin typeface="Consolas" panose="020B0609020204030204" pitchFamily="49" charset="0"/>
                </a:rPr>
                <a:t>3, price=750, stock=500)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1327C4-4F9A-8CFD-7EC2-53B6E1E557D9}"/>
                </a:ext>
              </a:extLst>
            </p:cNvPr>
            <p:cNvSpPr/>
            <p:nvPr/>
          </p:nvSpPr>
          <p:spPr>
            <a:xfrm>
              <a:off x="1428997" y="4785755"/>
              <a:ext cx="9334005" cy="4334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1327C4-4F9A-8CFD-7EC2-53B6E1E557D9}"/>
              </a:ext>
            </a:extLst>
          </p:cNvPr>
          <p:cNvSpPr/>
          <p:nvPr/>
        </p:nvSpPr>
        <p:spPr>
          <a:xfrm>
            <a:off x="1426722" y="3151412"/>
            <a:ext cx="9334005" cy="13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598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DE5D8E-0C78-943F-BC97-61D7898F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11" y="1210104"/>
            <a:ext cx="9285346" cy="914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9.6.2 </a:t>
            </a:r>
            <a:r>
              <a:rPr lang="ko-KR" altLang="en-US" sz="1400" b="1" dirty="0">
                <a:solidFill>
                  <a:srgbClr val="7030A0"/>
                </a:solidFill>
              </a:rPr>
              <a:t>고아 객체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13D888-98CA-AF0F-FB63-211916D432CA}"/>
              </a:ext>
            </a:extLst>
          </p:cNvPr>
          <p:cNvGrpSpPr/>
          <p:nvPr/>
        </p:nvGrpSpPr>
        <p:grpSpPr>
          <a:xfrm>
            <a:off x="1451711" y="2112892"/>
            <a:ext cx="9751413" cy="3970318"/>
            <a:chOff x="1451711" y="2255772"/>
            <a:chExt cx="9751413" cy="39703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7740B1-5F69-D302-28D0-B3FCBE1962A1}"/>
                </a:ext>
              </a:extLst>
            </p:cNvPr>
            <p:cNvSpPr txBox="1"/>
            <p:nvPr/>
          </p:nvSpPr>
          <p:spPr>
            <a:xfrm>
              <a:off x="1451711" y="2255772"/>
              <a:ext cx="9751413" cy="39703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Consolas" panose="020B0609020204030204" pitchFamily="49" charset="0"/>
                </a:rPr>
                <a:t>Hibernate: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select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provider0_.id as id1_6_,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provider0_.created_at as created_2_6_,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provider0_.updated_at as updated_3_6_,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provider0_.name as name4_6_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from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provider provider0_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Provider(super=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=2022-08-07T15:55:59.206071,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=2022-08-07T15:55:59.206071), id=1,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새로운 공급업체</a:t>
              </a:r>
              <a:r>
                <a:rPr lang="en-US" altLang="ko-KR" sz="9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Hibernate: </a:t>
              </a:r>
            </a:p>
            <a:p>
              <a:r>
                <a:rPr lang="en-US" altLang="ko-KR" sz="9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   delete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from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where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number=?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Hibernate: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select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product0_.number as number1_3_,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product0_.created_at as created_2_3_,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product0_.updated_at as updated_3_3_,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product0_.name as name4_3_,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product0_.price as price5_3_,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product0_.provider_id as provider7_3_,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product0_.stock as stock6_3_ 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from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        product product0_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Product(super=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=2022-08-07T15:55:59.257967,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=2022-08-07T15:55:59.257967), number=2,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상품</a:t>
              </a:r>
              <a:r>
                <a:rPr lang="en-US" altLang="ko-KR" sz="900" dirty="0">
                  <a:latin typeface="Consolas" panose="020B0609020204030204" pitchFamily="49" charset="0"/>
                </a:rPr>
                <a:t>2, price=500, stock=1500)</a:t>
              </a:r>
            </a:p>
            <a:p>
              <a:r>
                <a:rPr lang="en-US" altLang="ko-KR" sz="900" dirty="0">
                  <a:latin typeface="Consolas" panose="020B0609020204030204" pitchFamily="49" charset="0"/>
                </a:rPr>
                <a:t>Product(super=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BaseEntity</a:t>
              </a:r>
              <a:r>
                <a:rPr lang="en-US" altLang="ko-KR" sz="900" dirty="0">
                  <a:latin typeface="Consolas" panose="020B0609020204030204" pitchFamily="49" charset="0"/>
                </a:rPr>
                <a:t>(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createdAt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=2022-08-07T15:55:59.259254, </a:t>
              </a:r>
              <a:r>
                <a:rPr lang="en-US" altLang="ko-KR" sz="900" dirty="0" err="1">
                  <a:latin typeface="Consolas" panose="020B0609020204030204" pitchFamily="49" charset="0"/>
                </a:rPr>
                <a:t>updatedAt</a:t>
              </a:r>
              <a:r>
                <a:rPr lang="en-US" altLang="ko-KR" sz="900" dirty="0">
                  <a:latin typeface="Consolas" panose="020B0609020204030204" pitchFamily="49" charset="0"/>
                </a:rPr>
                <a:t>=2022-08-07T15:55:59.259254), number=3, name=</a:t>
              </a:r>
              <a:r>
                <a:rPr lang="ko-KR" altLang="en-US" sz="900" dirty="0">
                  <a:latin typeface="Consolas" panose="020B0609020204030204" pitchFamily="49" charset="0"/>
                </a:rPr>
                <a:t>상품</a:t>
              </a:r>
              <a:r>
                <a:rPr lang="en-US" altLang="ko-KR" sz="900" dirty="0">
                  <a:latin typeface="Consolas" panose="020B0609020204030204" pitchFamily="49" charset="0"/>
                </a:rPr>
                <a:t>3, price=750, stock=500)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EA75708-29A6-CE17-3EF1-984D1F6053CF}"/>
                </a:ext>
              </a:extLst>
            </p:cNvPr>
            <p:cNvSpPr/>
            <p:nvPr/>
          </p:nvSpPr>
          <p:spPr>
            <a:xfrm>
              <a:off x="1502229" y="5855835"/>
              <a:ext cx="9334005" cy="34678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2A09FC-60DF-D99E-B449-0FFC5CECE763}"/>
              </a:ext>
            </a:extLst>
          </p:cNvPr>
          <p:cNvSpPr txBox="1"/>
          <p:nvPr/>
        </p:nvSpPr>
        <p:spPr>
          <a:xfrm>
            <a:off x="5441087" y="5056288"/>
            <a:ext cx="5395147" cy="57182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출력 결과에서 </a:t>
            </a:r>
            <a:r>
              <a:rPr lang="en-US" altLang="ko-KR" sz="1100" dirty="0">
                <a:latin typeface="Consolas" panose="020B0609020204030204" pitchFamily="49" charset="0"/>
              </a:rPr>
              <a:t>10~15</a:t>
            </a:r>
            <a:r>
              <a:rPr lang="ko-KR" altLang="en-US" sz="1100" dirty="0">
                <a:latin typeface="Consolas" panose="020B0609020204030204" pitchFamily="49" charset="0"/>
              </a:rPr>
              <a:t>번 줄을 보면 실제로 연관관계가 제거되면서 </a:t>
            </a:r>
            <a:r>
              <a:rPr lang="ko-KR" altLang="en-US" sz="1100" dirty="0" err="1">
                <a:latin typeface="Consolas" panose="020B0609020204030204" pitchFamily="49" charset="0"/>
              </a:rPr>
              <a:t>하이버네이트에서는</a:t>
            </a:r>
            <a:r>
              <a:rPr lang="ko-KR" altLang="en-US" sz="1100" dirty="0">
                <a:latin typeface="Consolas" panose="020B0609020204030204" pitchFamily="49" charset="0"/>
              </a:rPr>
              <a:t> 상태 감지를 통해 삭제하는 쿼리가 수행되는 것을 볼 수 있다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030E62-A6EE-D176-7268-0DCEEA1173C2}"/>
              </a:ext>
            </a:extLst>
          </p:cNvPr>
          <p:cNvSpPr/>
          <p:nvPr/>
        </p:nvSpPr>
        <p:spPr>
          <a:xfrm>
            <a:off x="1502229" y="3419678"/>
            <a:ext cx="1226684" cy="849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A75708-29A6-CE17-3EF1-984D1F6053CF}"/>
              </a:ext>
            </a:extLst>
          </p:cNvPr>
          <p:cNvSpPr/>
          <p:nvPr/>
        </p:nvSpPr>
        <p:spPr>
          <a:xfrm>
            <a:off x="1507670" y="3184071"/>
            <a:ext cx="9334005" cy="203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583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9.6.2 </a:t>
            </a:r>
            <a:r>
              <a:rPr lang="ko-KR" altLang="en-US" sz="1400" b="1" dirty="0">
                <a:solidFill>
                  <a:srgbClr val="7030A0"/>
                </a:solidFill>
              </a:rPr>
              <a:t>고아 객체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CFE281-1C1D-693D-27EA-FBE888D70E8F}"/>
              </a:ext>
            </a:extLst>
          </p:cNvPr>
          <p:cNvGrpSpPr/>
          <p:nvPr/>
        </p:nvGrpSpPr>
        <p:grpSpPr>
          <a:xfrm>
            <a:off x="1446567" y="1379890"/>
            <a:ext cx="9265422" cy="2149123"/>
            <a:chOff x="1446567" y="1379890"/>
            <a:chExt cx="9265422" cy="21491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AACA81-05FA-6DA7-FFE5-9C5DF4CD8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567" y="1379890"/>
              <a:ext cx="9265422" cy="21491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CC6BA0-3E12-D52E-AE72-2A2A8C37F0B7}"/>
                </a:ext>
              </a:extLst>
            </p:cNvPr>
            <p:cNvSpPr txBox="1"/>
            <p:nvPr/>
          </p:nvSpPr>
          <p:spPr>
            <a:xfrm>
              <a:off x="3757614" y="2950369"/>
              <a:ext cx="3143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함께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8.3.2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주제 키워드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1349670" y="4553882"/>
            <a:ext cx="8292518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package com.springboot.advanced_jpa.data.repository;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com.springboot.advanced_jpa.data.entity.Product;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org.springframework.data.jpa.repository.JpaRepository;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interface ProductRepository extends JpaRepository&lt;Product, Long&gt;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B050"/>
                </a:solidFill>
                <a:latin typeface="Consolas"/>
              </a:rPr>
              <a:t>// find...By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Optional&lt;Product&gt; findByNumber(Long number);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findAllByName(String name);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Product queryByNumber(Long number);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  <a:endParaRPr lang="ko-KR" altLang="en-US" sz="1200">
              <a:latin typeface="Consola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13457" y="1395512"/>
            <a:ext cx="9009274" cy="3048870"/>
            <a:chOff x="1363451" y="1401686"/>
            <a:chExt cx="8236373" cy="29973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3451" y="1401686"/>
              <a:ext cx="8236373" cy="2997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31959" y="3914226"/>
              <a:ext cx="378117" cy="195157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43832" y="4706582"/>
            <a:ext cx="2654436" cy="457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3369337" y="2487368"/>
            <a:ext cx="4561159" cy="4519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모두 Select의 일을 하는 keyword이며 개발자는 이중에서 자신이 가독성이 높다고 생각되는 것을 이용하면 된다.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902667A0-8079-79AA-C6B7-6AB3DF18E547}"/>
              </a:ext>
            </a:extLst>
          </p:cNvPr>
          <p:cNvSpPr/>
          <p:nvPr/>
        </p:nvSpPr>
        <p:spPr>
          <a:xfrm>
            <a:off x="3039926" y="1908355"/>
            <a:ext cx="181669" cy="160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8.3.2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주제 키워드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7703344" y="1501632"/>
            <a:ext cx="3650456" cy="639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// exists...By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boolean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existsBy</a:t>
            </a:r>
            <a:r>
              <a:rPr lang="en-US" altLang="ko-KR" sz="1200">
                <a:latin typeface="Consolas"/>
              </a:rPr>
              <a:t>Number(Long number);</a:t>
            </a:r>
            <a:endParaRPr lang="ko-KR" altLang="en-US" sz="1200">
              <a:latin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3344" y="2336064"/>
            <a:ext cx="3650456" cy="643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// count..By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long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countBy</a:t>
            </a:r>
            <a:r>
              <a:rPr lang="en-US" altLang="ko-KR" sz="1200">
                <a:latin typeface="Consolas"/>
              </a:rPr>
              <a:t>Name(String name);</a:t>
            </a:r>
            <a:endParaRPr lang="ko-KR" altLang="en-US" sz="1200">
              <a:latin typeface="Consola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22254" y="1362902"/>
            <a:ext cx="8521846" cy="3495622"/>
            <a:chOff x="1407967" y="1470008"/>
            <a:chExt cx="8166520" cy="3408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19872" y="1470008"/>
              <a:ext cx="5870089" cy="679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19871" y="2324818"/>
              <a:ext cx="5043049" cy="7109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19872" y="3180914"/>
              <a:ext cx="4496236" cy="6413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07967" y="4059263"/>
              <a:ext cx="8166520" cy="819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</p:grpSp>
      <p:sp>
        <p:nvSpPr>
          <p:cNvPr id="20" name="TextBox 19"/>
          <p:cNvSpPr txBox="1"/>
          <p:nvPr/>
        </p:nvSpPr>
        <p:spPr>
          <a:xfrm>
            <a:off x="7489898" y="4948669"/>
            <a:ext cx="3863902" cy="907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// ...First&lt;number&gt;...,Top&lt;Number&gt;...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First5</a:t>
            </a:r>
            <a:r>
              <a:rPr lang="en-US" altLang="ko-KR" sz="1200">
                <a:latin typeface="Consolas"/>
              </a:rPr>
              <a:t>ByName(String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Top10</a:t>
            </a:r>
            <a:r>
              <a:rPr lang="en-US" altLang="ko-KR" sz="1200">
                <a:latin typeface="Consolas"/>
              </a:rPr>
              <a:t>ByName(String name);</a:t>
            </a:r>
            <a:endParaRPr lang="ko-KR" altLang="en-US" sz="1200"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66023" y="833761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/>
          <p:cNvGrpSpPr/>
          <p:nvPr/>
        </p:nvGrpSpPr>
        <p:grpSpPr>
          <a:xfrm>
            <a:off x="7703344" y="3048565"/>
            <a:ext cx="3650456" cy="902405"/>
            <a:chOff x="7416080" y="3035732"/>
            <a:chExt cx="3650456" cy="902405"/>
          </a:xfrm>
        </p:grpSpPr>
        <p:sp>
          <p:nvSpPr>
            <p:cNvPr id="17" name="TextBox 16"/>
            <p:cNvSpPr txBox="1"/>
            <p:nvPr/>
          </p:nvSpPr>
          <p:spPr>
            <a:xfrm>
              <a:off x="7416080" y="3035732"/>
              <a:ext cx="3650456" cy="9024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latin typeface="Consolas"/>
                </a:rPr>
                <a:t>// delete...By, remove...Byvoid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latin typeface="Consolas"/>
                </a:rPr>
                <a:t>void </a:t>
              </a:r>
              <a:r>
                <a:rPr lang="en-US" altLang="ko-KR" sz="1200">
                  <a:solidFill>
                    <a:srgbClr val="FF0000"/>
                  </a:solidFill>
                  <a:latin typeface="Consolas"/>
                </a:rPr>
                <a:t>deleteBy</a:t>
              </a:r>
              <a:r>
                <a:rPr lang="en-US" altLang="ko-KR" sz="1200">
                  <a:latin typeface="Consolas"/>
                </a:rPr>
                <a:t>Number(Long number);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>
                  <a:solidFill>
                    <a:srgbClr val="800080"/>
                  </a:solidFill>
                  <a:latin typeface="Consolas"/>
                </a:rPr>
                <a:t>long</a:t>
              </a:r>
              <a:r>
                <a:rPr lang="en-US" altLang="ko-KR" sz="1200">
                  <a:latin typeface="Consolas"/>
                </a:rPr>
                <a:t> </a:t>
              </a:r>
              <a:r>
                <a:rPr lang="en-US" altLang="ko-KR" sz="1200">
                  <a:solidFill>
                    <a:srgbClr val="FF0000"/>
                  </a:solidFill>
                  <a:latin typeface="Consolas"/>
                </a:rPr>
                <a:t>removeBy</a:t>
              </a:r>
              <a:r>
                <a:rPr lang="en-US" altLang="ko-KR" sz="1200">
                  <a:latin typeface="Consolas"/>
                </a:rPr>
                <a:t>Name(String name);</a:t>
              </a:r>
              <a:endParaRPr lang="ko-KR" altLang="en-US" sz="1200">
                <a:latin typeface="Consolas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781321" y="3087634"/>
              <a:ext cx="501676" cy="2476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8.3.3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조건자 키워드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    JPQL</a:t>
            </a:r>
            <a:r>
              <a:rPr lang="ko-KR" altLang="en-US" sz="1400" b="1"/>
              <a:t>의 서술어 부분에서 사용할 수 있는 몇 가지 조건자 키워드를 소개한다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8086042" y="1821866"/>
            <a:ext cx="3501122" cy="90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/ findByNumber </a:t>
            </a:r>
            <a:r>
              <a:rPr lang="ko-KR" altLang="en-US" sz="1200">
                <a:latin typeface="Consolas"/>
              </a:rPr>
              <a:t>메서드와 동일하게 동작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</a:t>
            </a:r>
            <a:r>
              <a:rPr lang="en-US" altLang="ko-KR" sz="1200">
                <a:latin typeface="Consolas"/>
              </a:rPr>
              <a:t>(Long number);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Equals</a:t>
            </a:r>
            <a:r>
              <a:rPr lang="en-US" altLang="ko-KR" sz="1200">
                <a:latin typeface="Consolas"/>
              </a:rPr>
              <a:t>(Long number);</a:t>
            </a:r>
            <a:endParaRPr lang="ko-KR" altLang="en-US" sz="1200">
              <a:latin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61922" y="3035396"/>
            <a:ext cx="3559429" cy="639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IsNot</a:t>
            </a:r>
            <a:r>
              <a:rPr lang="en-US" altLang="ko-KR" sz="1200">
                <a:latin typeface="Consolas"/>
              </a:rPr>
              <a:t>(Long number);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Not</a:t>
            </a:r>
            <a:r>
              <a:rPr lang="en-US" altLang="ko-KR" sz="1200">
                <a:latin typeface="Consolas"/>
              </a:rPr>
              <a:t>(Long number);</a:t>
            </a:r>
            <a:endParaRPr lang="ko-KR" altLang="en-US" sz="1200">
              <a:latin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89898" y="3943638"/>
            <a:ext cx="3863902" cy="81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findByUpdatedAt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Null</a:t>
            </a:r>
            <a:r>
              <a:rPr lang="en-US" altLang="ko-KR" sz="120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findByUpdatedAt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IsNull</a:t>
            </a:r>
            <a:r>
              <a:rPr lang="en-US" altLang="ko-KR" sz="120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findByUpdatedAt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NotNull</a:t>
            </a:r>
            <a:r>
              <a:rPr lang="en-US" altLang="ko-KR" sz="120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findByUpdatedAtIs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NotNull</a:t>
            </a:r>
            <a:r>
              <a:rPr lang="en-US" altLang="ko-KR" sz="1200">
                <a:latin typeface="Consolas"/>
              </a:rPr>
              <a:t>();</a:t>
            </a:r>
            <a:endParaRPr lang="ko-KR" altLang="en-US" sz="1200">
              <a:latin typeface="Consola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15373" y="1937597"/>
            <a:ext cx="6891800" cy="3703476"/>
            <a:chOff x="1015373" y="1937597"/>
            <a:chExt cx="6891800" cy="370347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069" y="1937597"/>
              <a:ext cx="6890104" cy="577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5373" y="3049097"/>
              <a:ext cx="6369377" cy="6096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15373" y="4097422"/>
              <a:ext cx="2743341" cy="5651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15373" y="5101295"/>
              <a:ext cx="2032104" cy="5397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</p:grpSp>
      <p:sp>
        <p:nvSpPr>
          <p:cNvPr id="22" name="TextBox 21"/>
          <p:cNvSpPr txBox="1"/>
          <p:nvPr/>
        </p:nvSpPr>
        <p:spPr>
          <a:xfrm>
            <a:off x="6585912" y="5315242"/>
            <a:ext cx="4767888" cy="445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And</a:t>
            </a:r>
            <a:r>
              <a:rPr lang="en-US" altLang="ko-KR" sz="1200">
                <a:latin typeface="Consolas"/>
              </a:rPr>
              <a:t>Name(Long number, String name);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Product findByNumber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Or</a:t>
            </a:r>
            <a:r>
              <a:rPr lang="en-US" altLang="ko-KR" sz="1200">
                <a:latin typeface="Consolas"/>
              </a:rPr>
              <a:t>Name(Long number, String name);</a:t>
            </a:r>
            <a:endParaRPr lang="ko-KR" altLang="en-US" sz="1200">
              <a:latin typeface="Consola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28436" y="1042858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8.3.3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조건자 키워드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     JPQL</a:t>
            </a:r>
            <a:r>
              <a:rPr lang="ko-KR" altLang="en-US" sz="1400" b="1"/>
              <a:t>의 서술어 부분에서 사용할 수 있는 몇 가지 조건자 키워드를 소개한다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sp>
        <p:nvSpPr>
          <p:cNvPr id="20" name="TextBox 19"/>
          <p:cNvSpPr txBox="1"/>
          <p:nvPr/>
        </p:nvSpPr>
        <p:spPr>
          <a:xfrm>
            <a:off x="1171364" y="2949713"/>
            <a:ext cx="5765921" cy="228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IsGreaterThan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GreaterThan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GreaterThanEqual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IsLessThan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LessThan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LessThanEqual</a:t>
            </a:r>
            <a:r>
              <a:rPr lang="en-US" altLang="ko-KR" sz="1200">
                <a:latin typeface="Consolas"/>
              </a:rPr>
              <a:t>(Long 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IsBetween</a:t>
            </a:r>
            <a:r>
              <a:rPr lang="en-US" altLang="ko-KR" sz="1200">
                <a:latin typeface="Consolas"/>
              </a:rPr>
              <a:t>(Long lowPrice, Long highPrice);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findByPrice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Between</a:t>
            </a:r>
            <a:r>
              <a:rPr lang="en-US" altLang="ko-KR" sz="1200">
                <a:latin typeface="Consolas"/>
              </a:rPr>
              <a:t>(Long lowPrice, Long highPrice);</a:t>
            </a:r>
            <a:endParaRPr lang="ko-KR" altLang="en-US" sz="1200">
              <a:latin typeface="Consola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2783" y="1840327"/>
            <a:ext cx="8955193" cy="964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0449" y="2984477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8.3.3 </a:t>
            </a:r>
            <a:r>
              <a:rPr lang="ko-KR" altLang="en-US" sz="1400" b="1">
                <a:solidFill>
                  <a:srgbClr val="7030A0"/>
                </a:solidFill>
              </a:rPr>
              <a:t>쿼리 메서드의 조건자 키워드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JPQL</a:t>
            </a:r>
            <a:r>
              <a:rPr lang="ko-KR" altLang="en-US" sz="1400" b="1"/>
              <a:t>의 서술어 부분에서 사용할 수 있는 몇 가지 조건자 키워드를 소개한다</a:t>
            </a:r>
            <a:r>
              <a:rPr lang="en-US" altLang="ko-KR" sz="1400" b="1"/>
              <a:t>.</a:t>
            </a:r>
            <a:endParaRPr lang="ko-KR" altLang="en-US" sz="14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4375" y="1778148"/>
            <a:ext cx="9157471" cy="1429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9466" y="3250703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144376" y="3209850"/>
            <a:ext cx="5488914" cy="310963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Contains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Containing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IsContaining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StartsWith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StartingWith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IsStartingWith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EndsWith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EndingWith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IsEndingWith</a:t>
            </a:r>
            <a:r>
              <a:rPr lang="en-US" altLang="ko-KR" sz="1200">
                <a:latin typeface="Consolas"/>
              </a:rPr>
              <a:t>(String name);</a:t>
            </a:r>
            <a:endParaRPr lang="ko-KR" altLang="en-US" sz="1200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 </a:t>
            </a:r>
            <a:r>
              <a:rPr lang="ko-KR" altLang="en-US" sz="1400" b="1">
                <a:solidFill>
                  <a:srgbClr val="7030A0"/>
                </a:solidFill>
              </a:rPr>
              <a:t>정렬과 페이징 처리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8.4.1 </a:t>
            </a:r>
            <a:r>
              <a:rPr lang="ko-KR" altLang="en-US" sz="1400" b="1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9150" y="3544130"/>
            <a:ext cx="5488914" cy="9021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// Asc : </a:t>
            </a:r>
            <a:r>
              <a:rPr lang="ko-KR" altLang="en-US" sz="1200">
                <a:latin typeface="Consolas"/>
              </a:rPr>
              <a:t>오름차순</a:t>
            </a:r>
            <a:r>
              <a:rPr lang="en-US" altLang="ko-KR" sz="1200">
                <a:latin typeface="Consolas"/>
              </a:rPr>
              <a:t>, Desc : </a:t>
            </a:r>
            <a:r>
              <a:rPr lang="ko-KR" altLang="en-US" sz="1200">
                <a:latin typeface="Consolas"/>
              </a:rPr>
              <a:t>내림차순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OrderBy</a:t>
            </a:r>
            <a:r>
              <a:rPr lang="en-US" altLang="ko-KR" sz="1200">
                <a:latin typeface="Consolas"/>
              </a:rPr>
              <a:t>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Asc</a:t>
            </a:r>
            <a:r>
              <a:rPr lang="en-US" altLang="ko-KR" sz="1200">
                <a:latin typeface="Consolas"/>
              </a:rPr>
              <a:t>(String name);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OrderBy</a:t>
            </a:r>
            <a:r>
              <a:rPr lang="en-US" altLang="ko-KR" sz="1200">
                <a:latin typeface="Consolas"/>
              </a:rPr>
              <a:t>Number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Desc</a:t>
            </a:r>
            <a:r>
              <a:rPr lang="en-US" altLang="ko-KR" sz="1200">
                <a:latin typeface="Consolas"/>
              </a:rPr>
              <a:t>(String name);</a:t>
            </a:r>
            <a:endParaRPr lang="ko-KR" altLang="en-US" sz="1200">
              <a:latin typeface="Consola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9150" y="1347767"/>
            <a:ext cx="9447101" cy="874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9149" y="2736405"/>
            <a:ext cx="9288789" cy="665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14064" y="4644398"/>
            <a:ext cx="277359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product0_.number as number1_0_,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product0_.created_at as created_2_0_,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product0_.name as name3_0_,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product0_.price as price4_0_,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product0_.stock as stock5_0_,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product0_.updated_at as updated_6_0_ 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from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 product0_ 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product0_.name=? 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order by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    product0_.number desc</a:t>
            </a:r>
            <a:endParaRPr lang="ko-KR" altLang="en-US" sz="800"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0621" y="6169007"/>
            <a:ext cx="7442582" cy="323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8873203" y="6243638"/>
            <a:ext cx="612320" cy="8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7638" y="3604389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6741" y="4633583"/>
            <a:ext cx="8388781" cy="1199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>
            <a:off x="5740736" y="5692291"/>
            <a:ext cx="3518321" cy="14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533972" y="6169007"/>
            <a:ext cx="669763" cy="873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8.4.1 </a:t>
            </a:r>
            <a:r>
              <a:rPr lang="ko-KR" altLang="en-US" sz="1400" b="1" dirty="0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9728A-8092-A210-84C9-626A743385A0}"/>
              </a:ext>
            </a:extLst>
          </p:cNvPr>
          <p:cNvSpPr txBox="1"/>
          <p:nvPr/>
        </p:nvSpPr>
        <p:spPr>
          <a:xfrm>
            <a:off x="1099131" y="2133367"/>
            <a:ext cx="5488914" cy="6166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nsolas" panose="020B0609020204030204" pitchFamily="49" charset="0"/>
              </a:rPr>
              <a:t>// And</a:t>
            </a:r>
            <a:r>
              <a:rPr lang="ko-KR" altLang="en-US" sz="1200" dirty="0">
                <a:latin typeface="Consolas" panose="020B0609020204030204" pitchFamily="49" charset="0"/>
              </a:rPr>
              <a:t>룰 붙이지 않음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Consolas" panose="020B0609020204030204" pitchFamily="49" charset="0"/>
              </a:rPr>
              <a:t>List&lt;Product&gt;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findBy</a:t>
            </a:r>
            <a:r>
              <a:rPr lang="en-US" altLang="ko-KR" sz="1200" dirty="0" err="1">
                <a:latin typeface="Consolas" panose="020B0609020204030204" pitchFamily="49" charset="0"/>
              </a:rPr>
              <a:t>Name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OrderBy</a:t>
            </a:r>
            <a:r>
              <a:rPr lang="en-US" altLang="ko-KR" sz="1200" dirty="0" err="1">
                <a:latin typeface="Consolas" panose="020B0609020204030204" pitchFamily="49" charset="0"/>
              </a:rPr>
              <a:t>Price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 err="1">
                <a:latin typeface="Consolas" panose="020B0609020204030204" pitchFamily="49" charset="0"/>
              </a:rPr>
              <a:t>Stock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200" dirty="0">
                <a:latin typeface="Consolas" panose="020B0609020204030204" pitchFamily="49" charset="0"/>
              </a:rPr>
              <a:t>(String name);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6AF464-BA31-E627-B4F8-07D448B2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31" y="1412831"/>
            <a:ext cx="9305118" cy="584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8CD04C-45C3-23AB-88CE-CE6C0FF5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09" y="2928444"/>
            <a:ext cx="9226740" cy="562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76E4D1-D3DB-7629-74C7-E71F461FFE2A}"/>
              </a:ext>
            </a:extLst>
          </p:cNvPr>
          <p:cNvSpPr txBox="1"/>
          <p:nvPr/>
        </p:nvSpPr>
        <p:spPr>
          <a:xfrm>
            <a:off x="6770344" y="3311155"/>
            <a:ext cx="277359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product0_.number as number1_0_,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product0_.created_at as created_2_0_,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 as name3_0_,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product0_.price as price4_0_,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product0_.stock as stock5_0_,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product0_.updated_at as updated_6_0_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product0_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product0_.name=?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order by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product0_.price </a:t>
            </a:r>
            <a:r>
              <a:rPr lang="en-US" altLang="ko-KR" sz="1000" dirty="0" err="1">
                <a:latin typeface="Consolas" panose="020B0609020204030204" pitchFamily="49" charset="0"/>
              </a:rPr>
              <a:t>asc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product0_.stock desc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47BB3-DDFE-043E-249C-A7473AEA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76" y="2219427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4ACEC4-357B-0D7C-F814-F4E4DB658A5B}"/>
              </a:ext>
            </a:extLst>
          </p:cNvPr>
          <p:cNvCxnSpPr/>
          <p:nvPr/>
        </p:nvCxnSpPr>
        <p:spPr>
          <a:xfrm>
            <a:off x="3754490" y="1713741"/>
            <a:ext cx="6521913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2E5934-9D81-134B-592E-F135856946F4}"/>
              </a:ext>
            </a:extLst>
          </p:cNvPr>
          <p:cNvCxnSpPr/>
          <p:nvPr/>
        </p:nvCxnSpPr>
        <p:spPr>
          <a:xfrm>
            <a:off x="1223237" y="1997073"/>
            <a:ext cx="4759725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8.4.1 </a:t>
            </a:r>
            <a:r>
              <a:rPr lang="ko-KR" altLang="en-US" sz="1400" b="1" dirty="0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9728A-8092-A210-84C9-626A743385A0}"/>
              </a:ext>
            </a:extLst>
          </p:cNvPr>
          <p:cNvSpPr txBox="1"/>
          <p:nvPr/>
        </p:nvSpPr>
        <p:spPr>
          <a:xfrm>
            <a:off x="1435683" y="2114531"/>
            <a:ext cx="5488914" cy="3396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Consolas" panose="020B0609020204030204" pitchFamily="49" charset="0"/>
              </a:rPr>
              <a:t>List&lt;Product&gt; </a:t>
            </a:r>
            <a:r>
              <a:rPr lang="en-US" altLang="ko-KR" sz="1200" dirty="0" err="1">
                <a:latin typeface="Consolas" panose="020B0609020204030204" pitchFamily="49" charset="0"/>
              </a:rPr>
              <a:t>findByName</a:t>
            </a:r>
            <a:r>
              <a:rPr lang="en-US" altLang="ko-KR" sz="1200" dirty="0">
                <a:latin typeface="Consolas" panose="020B0609020204030204" pitchFamily="49" charset="0"/>
              </a:rPr>
              <a:t>(String name,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Sort sort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6E4D1-D3DB-7629-74C7-E71F461FFE2A}"/>
              </a:ext>
            </a:extLst>
          </p:cNvPr>
          <p:cNvSpPr txBox="1"/>
          <p:nvPr/>
        </p:nvSpPr>
        <p:spPr>
          <a:xfrm>
            <a:off x="1406543" y="3782898"/>
            <a:ext cx="9023332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com.springboot.advanced_jpa.data.repository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org.springframework.boot.test.context.SpringBootTest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org.springframework.data.domain.Sort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org.springframework.data.domain.Sort.Order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java.time.LocalDateTime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1F5740-18B1-10E0-3687-DC2F51F7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83" y="1367616"/>
            <a:ext cx="8683295" cy="599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C8161-6786-987A-0D9B-D5BB2E7F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36" y="2635912"/>
            <a:ext cx="8622714" cy="1023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F829EC-B66A-A3FD-2BE7-29AD9B06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715" y="3934556"/>
            <a:ext cx="2768742" cy="787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3F8939-B37C-BB53-8CD0-EF28C7D96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47" y="1977621"/>
            <a:ext cx="2616334" cy="444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992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8.2 JPQL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8.3 </a:t>
            </a:r>
            <a:r>
              <a:rPr lang="ko-KR" altLang="en-US" sz="1400" b="1" dirty="0">
                <a:solidFill>
                  <a:srgbClr val="7030A0"/>
                </a:solidFill>
              </a:rPr>
              <a:t>쿼리 메서드 살펴보기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 </a:t>
            </a:r>
            <a:r>
              <a:rPr lang="ko-KR" altLang="en-US" sz="1400" b="1" dirty="0">
                <a:solidFill>
                  <a:srgbClr val="7030A0"/>
                </a:solidFill>
              </a:rPr>
              <a:t>정렬과 </a:t>
            </a:r>
            <a:r>
              <a:rPr lang="ko-KR" altLang="en-US" sz="1400" b="1" dirty="0" err="1">
                <a:solidFill>
                  <a:srgbClr val="7030A0"/>
                </a:solidFill>
              </a:rPr>
              <a:t>페이징</a:t>
            </a:r>
            <a:r>
              <a:rPr lang="ko-KR" altLang="en-US" sz="1400" b="1" dirty="0">
                <a:solidFill>
                  <a:srgbClr val="7030A0"/>
                </a:solidFill>
              </a:rPr>
              <a:t> 처리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8.5 @Query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r>
              <a:rPr lang="ko-KR" altLang="en-US" sz="1400" b="1" dirty="0">
                <a:solidFill>
                  <a:srgbClr val="7030A0"/>
                </a:solidFill>
              </a:rPr>
              <a:t> 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 @QueryDSL </a:t>
            </a:r>
            <a:r>
              <a:rPr lang="ko-KR" altLang="en-US" sz="1400" b="1" dirty="0">
                <a:solidFill>
                  <a:srgbClr val="7030A0"/>
                </a:solidFill>
              </a:rPr>
              <a:t>적용하기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 JPA Auditing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3A9280-582C-5B1C-8973-902F58ED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94" y="1180847"/>
            <a:ext cx="4625795" cy="25455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EC356-69A2-5567-52D4-ED64F6AB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93" y="3664638"/>
            <a:ext cx="1808053" cy="9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8.4.1 </a:t>
            </a:r>
            <a:r>
              <a:rPr lang="ko-KR" altLang="en-US" sz="1400" b="1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5319" y="1075417"/>
            <a:ext cx="7788148" cy="5209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@SpringBootTest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ProductRepositoryTest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@Autowired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ProductRepository productRepository;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void sortingAndPagingTest()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 product1 = new Product();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product1.setName("</a:t>
            </a:r>
            <a:r>
              <a:rPr lang="ko-KR" altLang="en-US" sz="1200">
                <a:latin typeface="Consolas"/>
              </a:rPr>
              <a:t>펜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product1.setPrice(1000);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product1.setStock(100);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product1.setCreatedAt(LocalDateTime.now());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product1.setUpdatedAt(LocalDateTime.now());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 product2 = new Product();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product2.setName("</a:t>
            </a:r>
            <a:r>
              <a:rPr lang="ko-KR" altLang="en-US" sz="1200">
                <a:latin typeface="Consolas"/>
              </a:rPr>
              <a:t>펜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product2.setPrice(5000);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product2.setStock(300);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product2.setCreatedAt(LocalDateTime.now());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product2.setUpdatedAt(LocalDateTime.now());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 product3 = new Product();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product3.setName("</a:t>
            </a:r>
            <a:r>
              <a:rPr lang="ko-KR" altLang="en-US" sz="1200">
                <a:latin typeface="Consolas"/>
              </a:rPr>
              <a:t>펜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product3.setPrice(500);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product3.setStock(50);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product3.setCreatedAt(LocalDateTime.now());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product3.setUpdatedAt(LocalDateTime.now());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8.4.1 </a:t>
            </a:r>
            <a:r>
              <a:rPr lang="ko-KR" altLang="en-US" sz="1400" b="1">
                <a:solidFill>
                  <a:srgbClr val="7030A0"/>
                </a:solidFill>
              </a:rPr>
              <a:t>정렬 처리하기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2095" y="3267066"/>
            <a:ext cx="6699594" cy="323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1193006" y="1245994"/>
            <a:ext cx="9115426" cy="1733426"/>
            <a:chOff x="1193006" y="1245994"/>
            <a:chExt cx="9115426" cy="1733426"/>
          </a:xfrm>
        </p:grpSpPr>
        <p:sp>
          <p:nvSpPr>
            <p:cNvPr id="8" name="TextBox 7"/>
            <p:cNvSpPr txBox="1"/>
            <p:nvPr/>
          </p:nvSpPr>
          <p:spPr>
            <a:xfrm>
              <a:off x="1193006" y="1245994"/>
              <a:ext cx="9115426" cy="17334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Product savedProduct1 = productRepository.save(product1);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Product savedProduct2 = productRepository.save(product2);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Product savedProduct3 = productRepository.save(product3);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productRepository.findByName("</a:t>
              </a:r>
              <a:r>
                <a:rPr lang="ko-KR" altLang="en-US" sz="1200">
                  <a:latin typeface="Consolas"/>
                </a:rPr>
                <a:t>펜</a:t>
              </a:r>
              <a:r>
                <a:rPr lang="en-US" altLang="ko-KR" sz="1200">
                  <a:latin typeface="Consolas"/>
                </a:rPr>
                <a:t>", Sort.by(Order.asc("price")));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    productRepository.findByName("</a:t>
              </a:r>
              <a:r>
                <a:rPr lang="ko-KR" altLang="en-US" sz="1200">
                  <a:latin typeface="Consolas"/>
                </a:rPr>
                <a:t>펜</a:t>
              </a:r>
              <a:r>
                <a:rPr lang="en-US" altLang="ko-KR" sz="1200">
                  <a:latin typeface="Consolas"/>
                </a:rPr>
                <a:t>", Sort.by(Order.asc("price"), Order.desc("stock")));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}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}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07972" y="2111683"/>
              <a:ext cx="7381876" cy="50006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="1"/>
            </a:p>
          </p:txBody>
        </p:sp>
      </p:grpSp>
      <p:cxnSp>
        <p:nvCxnSpPr>
          <p:cNvPr id="9" name="직선 화살표 연결선 8"/>
          <p:cNvCxnSpPr/>
          <p:nvPr/>
        </p:nvCxnSpPr>
        <p:spPr>
          <a:xfrm flipV="1">
            <a:off x="4721516" y="2675225"/>
            <a:ext cx="414338" cy="715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2095" y="3646751"/>
            <a:ext cx="8172870" cy="990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191420" y="4690992"/>
            <a:ext cx="9181374" cy="45060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System.out.println(productRepository.findByName("</a:t>
            </a:r>
            <a:r>
              <a:rPr lang="ko-KR" altLang="en-US" sz="1200">
                <a:latin typeface="Consolas"/>
              </a:rPr>
              <a:t>펜</a:t>
            </a:r>
            <a:r>
              <a:rPr lang="en-US" altLang="ko-KR" sz="1200">
                <a:latin typeface="Consolas"/>
              </a:rPr>
              <a:t>", Sort.by(Order.asc("price"))));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System.out.println(productRepository.findByName("</a:t>
            </a:r>
            <a:r>
              <a:rPr lang="ko-KR" altLang="en-US" sz="1200">
                <a:latin typeface="Consolas"/>
              </a:rPr>
              <a:t>펜</a:t>
            </a:r>
            <a:r>
              <a:rPr lang="en-US" altLang="ko-KR" sz="1200">
                <a:latin typeface="Consolas"/>
              </a:rPr>
              <a:t>", Sort.by(Order.asc("price"), Order.desc("stock"))));</a:t>
            </a:r>
            <a:endParaRPr lang="ko-KR" altLang="en-US" sz="1200">
              <a:latin typeface="Consolas"/>
            </a:endParaRPr>
          </a:p>
        </p:txBody>
      </p:sp>
      <p:sp>
        <p:nvSpPr>
          <p:cNvPr id="15" name="자유형: 도형 14"/>
          <p:cNvSpPr/>
          <p:nvPr/>
        </p:nvSpPr>
        <p:spPr>
          <a:xfrm>
            <a:off x="9200588" y="2316176"/>
            <a:ext cx="1064608" cy="2307764"/>
          </a:xfrm>
          <a:custGeom>
            <a:avLst/>
            <a:gdLst>
              <a:gd name="connsiteX0" fmla="*/ 0 w 1599576"/>
              <a:gd name="connsiteY0" fmla="*/ 172788 h 2580232"/>
              <a:gd name="connsiteX1" fmla="*/ 1478756 w 1599576"/>
              <a:gd name="connsiteY1" fmla="*/ 251369 h 2580232"/>
              <a:gd name="connsiteX2" fmla="*/ 1407319 w 1599576"/>
              <a:gd name="connsiteY2" fmla="*/ 2580232 h 25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9576" h="2580232">
                <a:moveTo>
                  <a:pt x="0" y="172788"/>
                </a:moveTo>
                <a:cubicBezTo>
                  <a:pt x="622101" y="11458"/>
                  <a:pt x="1244203" y="-149872"/>
                  <a:pt x="1478756" y="251369"/>
                </a:cubicBezTo>
                <a:cubicBezTo>
                  <a:pt x="1713309" y="652610"/>
                  <a:pt x="1560314" y="1616421"/>
                  <a:pt x="1407319" y="2580232"/>
                </a:cubicBez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755153" y="3900400"/>
            <a:ext cx="4971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07232" y="725968"/>
            <a:ext cx="5488914" cy="33964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List&lt;Product&gt; findByName(String name,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Sort sort</a:t>
            </a:r>
            <a:r>
              <a:rPr lang="en-US" altLang="ko-KR" sz="1200">
                <a:latin typeface="Consolas"/>
              </a:rPr>
              <a:t>);</a:t>
            </a:r>
            <a:endParaRPr lang="ko-KR" altLang="en-US" sz="1200">
              <a:latin typeface="Consola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7232" y="433780"/>
            <a:ext cx="1454225" cy="247663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6" idx="2"/>
          </p:cNvCxnSpPr>
          <p:nvPr/>
        </p:nvCxnSpPr>
        <p:spPr>
          <a:xfrm flipV="1">
            <a:off x="4578056" y="1065613"/>
            <a:ext cx="3873633" cy="114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095999" y="1042285"/>
            <a:ext cx="3399812" cy="118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38157" y="5290704"/>
            <a:ext cx="3669290" cy="679566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/>
              <a:t>참고</a:t>
            </a:r>
            <a:r>
              <a:rPr lang="en-US" altLang="ko-KR" sz="1300" b="1"/>
              <a:t>:</a:t>
            </a:r>
          </a:p>
          <a:p>
            <a:pPr>
              <a:defRPr/>
            </a:pPr>
            <a:r>
              <a:rPr lang="en-US" altLang="ko-KR" sz="1300"/>
              <a:t>Sort sort = Sort.by(”price”).descending();</a:t>
            </a:r>
          </a:p>
          <a:p>
            <a:pPr>
              <a:defRPr/>
            </a:pPr>
            <a:r>
              <a:rPr lang="en-US" altLang="ko-KR" sz="1300"/>
              <a:t>Sort sort = Sort.by(Order.desc(”price”));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8.4.1 </a:t>
            </a:r>
            <a:r>
              <a:rPr lang="ko-KR" altLang="en-US" sz="1400" b="1" dirty="0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B5524-EF15-A5A6-9606-93A40D6BBDFB}"/>
              </a:ext>
            </a:extLst>
          </p:cNvPr>
          <p:cNvSpPr txBox="1"/>
          <p:nvPr/>
        </p:nvSpPr>
        <p:spPr>
          <a:xfrm>
            <a:off x="2765247" y="1071280"/>
            <a:ext cx="3485630" cy="455509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product0_.number as number1_0_,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product0_.created_at as created_2_0_,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 as name3_0_,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product0_.price as price4_0_,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product0_.stock as stock5_0_,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product0_.updated_at as updated_6_0_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product0_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product0_.name=?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order by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price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asc</a:t>
            </a:r>
            <a:endParaRPr lang="en-US" altLang="ko-KR" sz="1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product0_.number as number1_0_,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product0_.created_at as created_2_0_,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 as name3_0_,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product0_.price as price4_0_,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product0_.stock as stock5_0_,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product0_.updated_at as updated_6_0_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product0_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product0_.name=?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order by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price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product0_.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stock desc</a:t>
            </a:r>
          </a:p>
        </p:txBody>
      </p:sp>
    </p:spTree>
    <p:extLst>
      <p:ext uri="{BB962C8B-B14F-4D97-AF65-F5344CB8AC3E}">
        <p14:creationId xmlns:p14="http://schemas.microsoft.com/office/powerpoint/2010/main" val="285585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8.4.1 </a:t>
            </a:r>
            <a:r>
              <a:rPr lang="ko-KR" altLang="en-US" sz="1400" b="1" dirty="0">
                <a:solidFill>
                  <a:srgbClr val="7030A0"/>
                </a:solidFill>
              </a:rPr>
              <a:t>정렬 처리하기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B5524-EF15-A5A6-9606-93A40D6BBDFB}"/>
              </a:ext>
            </a:extLst>
          </p:cNvPr>
          <p:cNvSpPr txBox="1"/>
          <p:nvPr/>
        </p:nvSpPr>
        <p:spPr>
          <a:xfrm>
            <a:off x="1473782" y="2616158"/>
            <a:ext cx="8230023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@SpringBootTest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ProductRepositoryTest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@Test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void </a:t>
            </a:r>
            <a:r>
              <a:rPr lang="en-US" altLang="ko-KR" sz="1200" dirty="0" err="1">
                <a:latin typeface="Consolas" panose="020B0609020204030204" pitchFamily="49" charset="0"/>
              </a:rPr>
              <a:t>sortingAndPagingTest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..</a:t>
            </a:r>
            <a:r>
              <a:rPr lang="ko-KR" altLang="en-US" sz="1200" dirty="0">
                <a:latin typeface="Consolas" panose="020B0609020204030204" pitchFamily="49" charset="0"/>
              </a:rPr>
              <a:t>상단 코드 생략</a:t>
            </a:r>
            <a:r>
              <a:rPr lang="en-US" altLang="ko-KR" sz="1200" dirty="0">
                <a:latin typeface="Consolas" panose="020B0609020204030204" pitchFamily="49" charset="0"/>
              </a:rPr>
              <a:t>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productRepository.findByName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펜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getSort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Sort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getSort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Sort.by(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Order.asc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("price"),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Order.desc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("stock")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E4DA0-AE8F-EFEC-A8E2-AFA874C7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4" y="1311038"/>
            <a:ext cx="9114143" cy="1139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6A74EB-8759-D37D-8674-6CF9CB6BB5E0}"/>
              </a:ext>
            </a:extLst>
          </p:cNvPr>
          <p:cNvSpPr txBox="1"/>
          <p:nvPr/>
        </p:nvSpPr>
        <p:spPr>
          <a:xfrm>
            <a:off x="4850608" y="3800475"/>
            <a:ext cx="627935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productRepository.findByName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펜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", Sort.by(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Order.asc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("price"),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Order.desc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("stock")));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78B20F-8CBD-E665-4C5E-451E84429F19}"/>
              </a:ext>
            </a:extLst>
          </p:cNvPr>
          <p:cNvCxnSpPr/>
          <p:nvPr/>
        </p:nvCxnSpPr>
        <p:spPr>
          <a:xfrm flipH="1">
            <a:off x="5243513" y="4046696"/>
            <a:ext cx="150018" cy="2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1E838B6-4258-F325-955C-ADCABF87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099" y="2726648"/>
            <a:ext cx="2851297" cy="812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487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8.4.2 </a:t>
            </a:r>
            <a:r>
              <a:rPr lang="ko-KR" altLang="en-US" sz="1400" b="1">
                <a:solidFill>
                  <a:srgbClr val="7030A0"/>
                </a:solidFill>
              </a:rPr>
              <a:t>페이징 처리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1556" y="3037840"/>
            <a:ext cx="4573006" cy="2984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Consolas"/>
              </a:rPr>
              <a:t>Page&lt;Product&gt; findByName(String name, Pageable pageable);</a:t>
            </a:r>
            <a:endParaRPr lang="en-US" altLang="ko-KR" sz="10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3457" y="1359636"/>
            <a:ext cx="9316834" cy="1565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41556" y="4370514"/>
            <a:ext cx="6187493" cy="2973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Consolas"/>
              </a:rPr>
              <a:t>Page&lt;Product&gt; productPage = productRepository.findByName("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", PageRequest.of(0, 2));</a:t>
            </a:r>
            <a:endParaRPr lang="en-US" altLang="ko-KR" sz="10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6380" y="5204102"/>
            <a:ext cx="9216266" cy="632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1513469" y="3469230"/>
            <a:ext cx="8723525" cy="644885"/>
            <a:chOff x="1513469" y="3469230"/>
            <a:chExt cx="8283033" cy="62465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13469" y="3476119"/>
              <a:ext cx="8283033" cy="6177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687536" y="3469230"/>
              <a:ext cx="313622" cy="330486"/>
            </a:xfrm>
            <a:prstGeom prst="rect">
              <a:avLst/>
            </a:prstGeom>
            <a:effectLst/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39813" y="2832329"/>
            <a:ext cx="2673487" cy="41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93923" y="4250243"/>
            <a:ext cx="2571882" cy="400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24191" y="4619674"/>
            <a:ext cx="2514729" cy="4254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986361" y="4617500"/>
            <a:ext cx="10525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메서드 안에 구현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2134" y="5832070"/>
            <a:ext cx="4362018" cy="881150"/>
          </a:xfrm>
          <a:prstGeom prst="rect">
            <a:avLst/>
          </a:prstGeom>
          <a:solidFill>
            <a:schemeClr val="lt1"/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참고</a:t>
            </a:r>
            <a:r>
              <a:rPr kumimoji="0" lang="en-US" altLang="ko-KR" sz="13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1" i="0" u="none" strike="noStrike" kern="1200" cap="none" spc="0" normalizeH="0" baseline="0">
                <a:solidFill>
                  <a:srgbClr val="502962"/>
                </a:solidFill>
                <a:latin typeface="맑은 고딕"/>
                <a:ea typeface="맑은 고딕"/>
                <a:cs typeface="맑은 고딕"/>
              </a:rPr>
              <a:t>Pageable pageable = PageRequest.of(0, 5);</a:t>
            </a:r>
            <a:endParaRPr kumimoji="0" lang="en-US" altLang="ko-KR" sz="13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Pageable pageable = PageRequest.of(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page, size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JPA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페이지 처리는 반드시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부터 시작함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8.4.2 </a:t>
            </a:r>
            <a:r>
              <a:rPr lang="ko-KR" altLang="en-US" sz="1400" b="1">
                <a:solidFill>
                  <a:srgbClr val="7030A0"/>
                </a:solidFill>
              </a:rPr>
              <a:t>페이징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596" y="1374064"/>
            <a:ext cx="10255305" cy="3205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8.4.2 </a:t>
            </a:r>
            <a:r>
              <a:rPr lang="ko-KR" altLang="en-US" sz="1400" b="1">
                <a:solidFill>
                  <a:srgbClr val="7030A0"/>
                </a:solidFill>
              </a:rPr>
              <a:t>페이징 처리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781" y="1307523"/>
            <a:ext cx="9828070" cy="432937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JPA Paging(Page, Pageable, PageRequest, Sort)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 b="1"/>
              <a:t>주요 객체</a:t>
            </a:r>
            <a:r>
              <a:rPr lang="en-US" altLang="ko-KR" sz="1200" b="1"/>
              <a:t>:</a:t>
            </a:r>
            <a:endParaRPr lang="en-US" altLang="ko-KR" sz="1200"/>
          </a:p>
          <a:p>
            <a:pPr>
              <a:defRPr/>
            </a:pPr>
            <a:r>
              <a:rPr lang="ko-KR" altLang="en-US" sz="1200"/>
              <a:t>Page&lt;T&gt; : 페이지 정보를 담게 되는 인터페이스</a:t>
            </a:r>
          </a:p>
          <a:p>
            <a:pPr>
              <a:defRPr/>
            </a:pPr>
            <a:r>
              <a:rPr lang="ko-KR" altLang="en-US" sz="1200"/>
              <a:t>Pageable : 페이지 처리에 필요한 정보를 담게 되는 인터페이스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 b="1"/>
              <a:t>관계 및 사용</a:t>
            </a:r>
            <a:r>
              <a:rPr lang="en-US" altLang="ko-KR" sz="1200" b="1"/>
              <a:t>:</a:t>
            </a:r>
            <a:endParaRPr lang="en-US" altLang="ko-KR" sz="1200"/>
          </a:p>
          <a:p>
            <a:pPr>
              <a:defRPr/>
            </a:pPr>
            <a:r>
              <a:rPr lang="en-US" altLang="ko-KR" sz="1200"/>
              <a:t>1.</a:t>
            </a:r>
            <a:r>
              <a:rPr lang="ko-KR" altLang="en-US" sz="1200"/>
              <a:t> PageRequest에 의해 Pageable에 페이징 정보가 담겨 객체화 된다.</a:t>
            </a:r>
          </a:p>
          <a:p>
            <a:pPr>
              <a:defRPr/>
            </a:pPr>
            <a:r>
              <a:rPr lang="en-US" altLang="ko-KR" sz="1200"/>
              <a:t>2.</a:t>
            </a:r>
            <a:r>
              <a:rPr lang="ko-KR" altLang="en-US" sz="1200"/>
              <a:t> Pageable이 JpaRepository가 상속된 인터페이스의 메서드에 파라미터로 전달된다.</a:t>
            </a:r>
          </a:p>
          <a:p>
            <a:pPr>
              <a:defRPr/>
            </a:pPr>
            <a:r>
              <a:rPr lang="en-US" altLang="ko-KR" sz="1200"/>
              <a:t>3.</a:t>
            </a:r>
            <a:r>
              <a:rPr lang="ko-KR" altLang="en-US" sz="1200"/>
              <a:t> 2번의 메서드의 return 으로 Page&lt;T&gt;가 전달 된다.</a:t>
            </a:r>
          </a:p>
          <a:p>
            <a:pPr>
              <a:defRPr/>
            </a:pPr>
            <a:r>
              <a:rPr lang="en-US" altLang="ko-KR" sz="1200"/>
              <a:t>4.</a:t>
            </a:r>
            <a:r>
              <a:rPr lang="ko-KR" altLang="en-US" sz="1200"/>
              <a:t> 전달된 Page&lt;T&gt;에 담겨진 Page 정보를 바탕으로 로직을 처리하면 된다.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 b="1"/>
              <a:t>PageRequest의 메서드</a:t>
            </a:r>
            <a:r>
              <a:rPr lang="en-US" altLang="ko-KR" sz="1200" b="1"/>
              <a:t>:</a:t>
            </a:r>
            <a:endParaRPr lang="en-US" altLang="ko-KR" sz="1200"/>
          </a:p>
          <a:p>
            <a:pPr>
              <a:defRPr/>
            </a:pPr>
            <a:r>
              <a:rPr lang="ko-KR" altLang="en-US" sz="1200"/>
              <a:t>of(int page, int size) : 0부터 시작하는 페이지 번호와 개수. 정렬이 지정되지 않음</a:t>
            </a:r>
          </a:p>
          <a:p>
            <a:pPr>
              <a:defRPr/>
            </a:pPr>
            <a:r>
              <a:rPr lang="ko-KR" altLang="en-US" sz="1200"/>
              <a:t>of(int page, int size, Sort sort) : 페이지 번호와 개수, 정렬 관련 정보</a:t>
            </a:r>
          </a:p>
          <a:p>
            <a:pPr>
              <a:defRPr/>
            </a:pPr>
            <a:r>
              <a:rPr lang="ko-KR" altLang="en-US" sz="1200"/>
              <a:t>of(int page int size, Sort sort, Direction direction, String ... props) : 0부터 시작하는 페이지 번호와 개수, 정렬의 방향과 정렬 기준 필드들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ko-KR" altLang="en-US" sz="1200" b="1"/>
              <a:t>Page&lt;T&gt;의 메서드</a:t>
            </a:r>
            <a:r>
              <a:rPr lang="en-US" altLang="ko-KR" sz="1200" b="1"/>
              <a:t>:</a:t>
            </a:r>
            <a:r>
              <a:rPr lang="ko-KR" altLang="en-US" sz="1200"/>
              <a:t> </a:t>
            </a:r>
          </a:p>
          <a:p>
            <a:pPr>
              <a:defRPr/>
            </a:pPr>
            <a:r>
              <a:rPr lang="ko-KR" altLang="en-US" sz="1200"/>
              <a:t>getTotalPages() : 총 페이지 수           </a:t>
            </a:r>
            <a:r>
              <a:rPr lang="en-US" altLang="ko-KR" sz="1200"/>
              <a:t>/</a:t>
            </a:r>
            <a:r>
              <a:rPr lang="ko-KR" altLang="en-US" sz="1200"/>
              <a:t>   getTotalElements() : 전체 개수</a:t>
            </a:r>
          </a:p>
          <a:p>
            <a:pPr>
              <a:defRPr/>
            </a:pPr>
            <a:r>
              <a:rPr lang="ko-KR" altLang="en-US" sz="1200"/>
              <a:t>getNumber() : 현재 페이지 번호         </a:t>
            </a:r>
            <a:r>
              <a:rPr lang="en-US" altLang="ko-KR" sz="1200"/>
              <a:t>/</a:t>
            </a:r>
            <a:r>
              <a:rPr lang="ko-KR" altLang="en-US" sz="1200"/>
              <a:t>   getSize() : 페이지 당 데이터 개수</a:t>
            </a:r>
          </a:p>
          <a:p>
            <a:pPr>
              <a:defRPr/>
            </a:pPr>
            <a:r>
              <a:rPr lang="ko-KR" altLang="en-US" sz="1200"/>
              <a:t>hasnext() : 다음 페이지 존재 여부       </a:t>
            </a:r>
            <a:r>
              <a:rPr lang="en-US" altLang="ko-KR" sz="1200"/>
              <a:t>/</a:t>
            </a:r>
            <a:r>
              <a:rPr lang="ko-KR" altLang="en-US" sz="1200"/>
              <a:t>   isFirst() : 시작페이지 여부</a:t>
            </a:r>
          </a:p>
          <a:p>
            <a:pPr>
              <a:defRPr/>
            </a:pPr>
            <a:r>
              <a:rPr lang="ko-KR" altLang="en-US" sz="1200"/>
              <a:t>getContent(), get() : 실제 컨텐츠를 가지고 오는 메서드. getContext는 List&lt;Entity&gt; 반환, get()은 Stream&lt;Entity&gt; 반환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7789" y="1588944"/>
            <a:ext cx="3712586" cy="848851"/>
          </a:xfrm>
          <a:prstGeom prst="rect">
            <a:avLst/>
          </a:prstGeom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참고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Sort sort1 = Sort.by("mno").descending();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Sort sort2 = Sort.by("memoText").ascending();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Sort sortAll = sort1.and(sort2);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Pageable pageable = PageRequest.of(0, 10, sortAll);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8.4.2 </a:t>
            </a:r>
            <a:r>
              <a:rPr lang="ko-KR" altLang="en-US" sz="1400" b="1" dirty="0" err="1">
                <a:solidFill>
                  <a:srgbClr val="7030A0"/>
                </a:solidFill>
              </a:rPr>
              <a:t>페이징</a:t>
            </a:r>
            <a:r>
              <a:rPr lang="ko-KR" altLang="en-US" sz="1400" b="1" dirty="0">
                <a:solidFill>
                  <a:srgbClr val="7030A0"/>
                </a:solidFill>
              </a:rPr>
              <a:t>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E371E3-D97C-E322-8190-A31A9C0B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61" y="1311553"/>
            <a:ext cx="5746072" cy="461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CEFE6E-7E79-5A12-9D79-EB6A02BD8B3C}"/>
              </a:ext>
            </a:extLst>
          </p:cNvPr>
          <p:cNvSpPr txBox="1"/>
          <p:nvPr/>
        </p:nvSpPr>
        <p:spPr>
          <a:xfrm>
            <a:off x="1425461" y="1946082"/>
            <a:ext cx="4153808" cy="360098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product0_.number as number1_0_,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product0_.created_at as created_2_0_,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product0_.name as name3_0_,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product0_.price as price4_0_,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product0_.stock as stock5_0_,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product0_.updated_at as updated_6_0_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 product0_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product0_.name=?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limit</a:t>
            </a:r>
            <a:r>
              <a:rPr lang="en-US" altLang="ko-KR" sz="1200" dirty="0">
                <a:latin typeface="Consolas" panose="020B0609020204030204" pitchFamily="49" charset="0"/>
              </a:rPr>
              <a:t> ?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select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count(product0_.number) as col_0_0_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 product0_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product0_.name=?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56D97-7DEE-0258-4905-E07D7E706D2C}"/>
              </a:ext>
            </a:extLst>
          </p:cNvPr>
          <p:cNvSpPr txBox="1"/>
          <p:nvPr/>
        </p:nvSpPr>
        <p:spPr>
          <a:xfrm>
            <a:off x="5851638" y="1946082"/>
            <a:ext cx="5287283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쿼리 로그를 보면 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쿼리에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limit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쿼리</a:t>
            </a:r>
            <a:r>
              <a:rPr lang="ko-KR" altLang="en-US" sz="1200" dirty="0">
                <a:latin typeface="Consolas" panose="020B0609020204030204" pitchFamily="49" charset="0"/>
              </a:rPr>
              <a:t>가 포함돼 있는 것을 볼 수 있다</a:t>
            </a:r>
            <a:r>
              <a:rPr lang="en-US" altLang="ko-KR" sz="1200" dirty="0">
                <a:latin typeface="Consolas" panose="020B0609020204030204" pitchFamily="49" charset="0"/>
              </a:rPr>
              <a:t>. </a:t>
            </a:r>
            <a:r>
              <a:rPr lang="ko-KR" altLang="en-US" sz="1200" dirty="0">
                <a:latin typeface="Consolas" panose="020B0609020204030204" pitchFamily="49" charset="0"/>
              </a:rPr>
              <a:t>만약 페이지 번호를 </a:t>
            </a:r>
            <a:r>
              <a:rPr lang="en-US" altLang="ko-KR" sz="1200" dirty="0">
                <a:latin typeface="Consolas" panose="020B0609020204030204" pitchFamily="49" charset="0"/>
              </a:rPr>
              <a:t>0</a:t>
            </a:r>
            <a:r>
              <a:rPr lang="ko-KR" altLang="en-US" sz="1200" dirty="0">
                <a:latin typeface="Consolas" panose="020B0609020204030204" pitchFamily="49" charset="0"/>
              </a:rPr>
              <a:t>이 아닌 </a:t>
            </a:r>
            <a:r>
              <a:rPr lang="en-US" altLang="ko-KR" sz="1200" dirty="0">
                <a:latin typeface="Consolas" panose="020B0609020204030204" pitchFamily="49" charset="0"/>
              </a:rPr>
              <a:t>1 </a:t>
            </a:r>
            <a:r>
              <a:rPr lang="ko-KR" altLang="en-US" sz="1200" dirty="0">
                <a:latin typeface="Consolas" panose="020B0609020204030204" pitchFamily="49" charset="0"/>
              </a:rPr>
              <a:t>이상의 숫자로 설정하면 </a:t>
            </a:r>
            <a:r>
              <a:rPr lang="en-US" altLang="ko-KR" sz="1200" dirty="0">
                <a:latin typeface="Consolas" panose="020B0609020204030204" pitchFamily="49" charset="0"/>
              </a:rPr>
              <a:t>offset </a:t>
            </a:r>
            <a:r>
              <a:rPr lang="ko-KR" altLang="en-US" sz="1200" dirty="0">
                <a:latin typeface="Consolas" panose="020B0609020204030204" pitchFamily="49" charset="0"/>
              </a:rPr>
              <a:t>키워드도 포함되어 레코드 목록을 구분해서 가져오게 된다</a:t>
            </a:r>
            <a:r>
              <a:rPr lang="en-US" altLang="ko-KR" sz="1200" dirty="0">
                <a:latin typeface="Consolas" panose="020B0609020204030204" pitchFamily="49" charset="0"/>
              </a:rPr>
              <a:t>. </a:t>
            </a:r>
            <a:r>
              <a:rPr lang="ko-KR" altLang="en-US" sz="1200" dirty="0">
                <a:latin typeface="Consolas" panose="020B0609020204030204" pitchFamily="49" charset="0"/>
              </a:rPr>
              <a:t>이렇게 리턴 받은 객체를 출력하면 다음과 같은 출력 결과를 확인할 수 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A19CA-FB04-FFA2-1D49-3B2557285D9C}"/>
              </a:ext>
            </a:extLst>
          </p:cNvPr>
          <p:cNvSpPr txBox="1"/>
          <p:nvPr/>
        </p:nvSpPr>
        <p:spPr>
          <a:xfrm>
            <a:off x="5851638" y="3112894"/>
            <a:ext cx="528728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Page 1 of 2 containing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200" dirty="0">
                <a:latin typeface="Consolas" panose="020B0609020204030204" pitchFamily="49" charset="0"/>
              </a:rPr>
              <a:t> instances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35762-8960-7890-6340-71D27E7DB6B0}"/>
              </a:ext>
            </a:extLst>
          </p:cNvPr>
          <p:cNvSpPr txBox="1"/>
          <p:nvPr/>
        </p:nvSpPr>
        <p:spPr>
          <a:xfrm>
            <a:off x="5904345" y="3645863"/>
            <a:ext cx="5287283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Page</a:t>
            </a:r>
            <a:r>
              <a:rPr lang="ko-KR" altLang="en-US" sz="1200" dirty="0">
                <a:latin typeface="Consolas" panose="020B0609020204030204" pitchFamily="49" charset="0"/>
              </a:rPr>
              <a:t>객체를 그대로 출력하면 해당 객체의 값을 보여주지 않고 위와 같이 몇 번째 페이지에 해당하는 지만 확인할 수 있다</a:t>
            </a:r>
            <a:r>
              <a:rPr lang="en-US" altLang="ko-KR" sz="1200" dirty="0">
                <a:latin typeface="Consolas" panose="020B0609020204030204" pitchFamily="49" charset="0"/>
              </a:rPr>
              <a:t>. </a:t>
            </a:r>
            <a:r>
              <a:rPr lang="ko-KR" altLang="en-US" sz="1200" dirty="0">
                <a:latin typeface="Consolas" panose="020B0609020204030204" pitchFamily="49" charset="0"/>
              </a:rPr>
              <a:t>각 페이지를 구성하는 세부적인 값을 보려면 아래와 같이 작성한다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5915D-1868-AAAC-EC6C-A2C0C12D90A0}"/>
              </a:ext>
            </a:extLst>
          </p:cNvPr>
          <p:cNvSpPr txBox="1"/>
          <p:nvPr/>
        </p:nvSpPr>
        <p:spPr>
          <a:xfrm>
            <a:off x="4566954" y="4976311"/>
            <a:ext cx="6786846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Page&lt;Product&gt; </a:t>
            </a:r>
            <a:r>
              <a:rPr lang="en-US" altLang="ko-KR" sz="1100" dirty="0" err="1">
                <a:latin typeface="Consolas" panose="020B0609020204030204" pitchFamily="49" charset="0"/>
              </a:rPr>
              <a:t>productPage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productRepository.findByName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펜</a:t>
            </a:r>
            <a:r>
              <a:rPr lang="en-US" altLang="ko-KR" sz="1100" dirty="0">
                <a:latin typeface="Consolas" panose="020B0609020204030204" pitchFamily="49" charset="0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</a:rPr>
              <a:t>PageRequest.of</a:t>
            </a:r>
            <a:r>
              <a:rPr lang="en-US" altLang="ko-KR" sz="1100" dirty="0">
                <a:latin typeface="Consolas" panose="020B0609020204030204" pitchFamily="49" charset="0"/>
              </a:rPr>
              <a:t>(0, 2));</a:t>
            </a:r>
          </a:p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productPage.getContent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3C770B-7DCF-99D1-3E11-AB227B473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53" y="5589124"/>
            <a:ext cx="5503083" cy="36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175C8C-A241-5C6A-D7E6-4D69A0D78BC2}"/>
              </a:ext>
            </a:extLst>
          </p:cNvPr>
          <p:cNvCxnSpPr/>
          <p:nvPr/>
        </p:nvCxnSpPr>
        <p:spPr>
          <a:xfrm flipV="1">
            <a:off x="7200900" y="5407198"/>
            <a:ext cx="150019" cy="35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6FD8B46-45D9-0776-E610-CE6D0940B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67" y="4467053"/>
            <a:ext cx="2571882" cy="400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07FF15-691B-764A-EC94-80CF975CE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502" y="4441652"/>
            <a:ext cx="2514729" cy="4254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B98F6F-96E5-E36D-D15B-82D21E6C4D5A}"/>
              </a:ext>
            </a:extLst>
          </p:cNvPr>
          <p:cNvSpPr txBox="1"/>
          <p:nvPr/>
        </p:nvSpPr>
        <p:spPr>
          <a:xfrm>
            <a:off x="10086373" y="4437955"/>
            <a:ext cx="1052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메서드 안에 구현</a:t>
            </a:r>
          </a:p>
        </p:txBody>
      </p:sp>
    </p:spTree>
    <p:extLst>
      <p:ext uri="{BB962C8B-B14F-4D97-AF65-F5344CB8AC3E}">
        <p14:creationId xmlns:p14="http://schemas.microsoft.com/office/powerpoint/2010/main" val="23499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8.5 @Query </a:t>
            </a:r>
            <a:r>
              <a:rPr lang="ko-KR" altLang="en-US" sz="1400" b="1">
                <a:solidFill>
                  <a:srgbClr val="7030A0"/>
                </a:solidFill>
              </a:rPr>
              <a:t>어노테이션 사용하기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7" y="4870111"/>
            <a:ext cx="52872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@Query("SELECT p FROM Product p WHERE p.name =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:name</a:t>
            </a:r>
            <a:r>
              <a:rPr lang="en-US" altLang="ko-KR" sz="120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List&lt;Product&gt; findByName</a:t>
            </a:r>
            <a:r>
              <a:rPr lang="en-US" altLang="ko-KR" sz="1200" b="1">
                <a:solidFill>
                  <a:schemeClr val="dk1"/>
                </a:solidFill>
                <a:latin typeface="Consolas"/>
              </a:rPr>
              <a:t>Param</a:t>
            </a:r>
            <a:r>
              <a:rPr lang="en-US" altLang="ko-KR" sz="1200">
                <a:latin typeface="Consolas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@Param("name")</a:t>
            </a:r>
            <a:r>
              <a:rPr lang="en-US" altLang="ko-KR" sz="1200">
                <a:latin typeface="Consolas"/>
              </a:rPr>
              <a:t> String name);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9216" y="3135085"/>
            <a:ext cx="6786846" cy="4158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@Query("SELECT p FROM Product AS p WHERE p.name =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?1</a:t>
            </a:r>
            <a:r>
              <a:rPr lang="en-US" altLang="ko-KR" sz="110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List&lt;Product&gt; findByName(String name);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9216" y="1331388"/>
            <a:ext cx="9262090" cy="1668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0269" y="1632682"/>
            <a:ext cx="329400" cy="225401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1686" y="3701160"/>
            <a:ext cx="8818139" cy="1055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1686" y="5445274"/>
            <a:ext cx="8179220" cy="508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9390906" y="4760642"/>
            <a:ext cx="271281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" b="1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product0_.number as number1_0_,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product0_.created_at as created_2_0_,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product0_.name as name3_0_,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product0_.price as price4_0_,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product0_.stock as stock5_0_,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product0_.updated_at as updated_6_0_ 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from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 product0_ 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800" b="1">
                <a:latin typeface="Consolas"/>
              </a:rPr>
              <a:t>        product0_.name=?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16737" y="3113395"/>
            <a:ext cx="2641736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128592" y="4009417"/>
            <a:ext cx="492163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100" b="1"/>
              <a:t>조건을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8.5 @Query </a:t>
            </a:r>
            <a:r>
              <a:rPr lang="ko-KR" altLang="en-US" sz="1400" b="1">
                <a:solidFill>
                  <a:srgbClr val="7030A0"/>
                </a:solidFill>
              </a:rPr>
              <a:t>어노테이션 사용하기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7969" y="3348053"/>
            <a:ext cx="295527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product0_.name as col_0_0_,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product0_.price as col_1_0_,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product0_.stock as col_2_0_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from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 product0_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product0_.name=?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7969" y="1978315"/>
            <a:ext cx="6786846" cy="420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@Query("SELECT p.name, p.price, p.stock FROM Product p WHERE p.name = :name")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List&lt;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Object[]</a:t>
            </a:r>
            <a:r>
              <a:rPr lang="en-US" altLang="ko-KR" sz="1100">
                <a:latin typeface="Consolas"/>
              </a:rPr>
              <a:t>&gt; findByName</a:t>
            </a:r>
            <a:r>
              <a:rPr lang="en-US" altLang="ko-KR" sz="1100" b="1">
                <a:latin typeface="Consolas"/>
              </a:rPr>
              <a:t>Param2</a:t>
            </a:r>
            <a:r>
              <a:rPr lang="en-US" altLang="ko-KR" sz="1100">
                <a:latin typeface="Consolas"/>
              </a:rPr>
              <a:t>(@Param("name") String name);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5093" y="2617630"/>
            <a:ext cx="9471836" cy="582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5093" y="1310853"/>
            <a:ext cx="6438715" cy="367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2295" y="2019103"/>
            <a:ext cx="2641736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441B07-E34A-EFE8-190B-A2A1C05E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04" y="1298214"/>
            <a:ext cx="9111271" cy="1287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90881-59DE-7229-C627-CD5C0522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04" y="2856124"/>
            <a:ext cx="8488970" cy="2944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01692A95-2318-EFD3-FDD5-1794B781954E}"/>
              </a:ext>
            </a:extLst>
          </p:cNvPr>
          <p:cNvSpPr/>
          <p:nvPr/>
        </p:nvSpPr>
        <p:spPr>
          <a:xfrm>
            <a:off x="7278887" y="3316670"/>
            <a:ext cx="2018063" cy="373145"/>
          </a:xfrm>
          <a:prstGeom prst="wedgeRectCallout">
            <a:avLst>
              <a:gd name="adj1" fmla="val -39351"/>
              <a:gd name="adj2" fmla="val -82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자기 스프링 버전에 맞게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1E783-3135-5B71-4247-8C530D0E5260}"/>
              </a:ext>
            </a:extLst>
          </p:cNvPr>
          <p:cNvSpPr txBox="1"/>
          <p:nvPr/>
        </p:nvSpPr>
        <p:spPr>
          <a:xfrm>
            <a:off x="7278887" y="3689815"/>
            <a:ext cx="201806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스프링 부트 </a:t>
            </a:r>
            <a:r>
              <a:rPr lang="en-US" altLang="ko-KR" sz="1200" dirty="0"/>
              <a:t>parent </a:t>
            </a:r>
            <a:r>
              <a:rPr lang="ko-KR" altLang="en-US" sz="1200" dirty="0"/>
              <a:t>버전과 특정한 기능을 제공하는 라이브러리 버전과 호환이 돼야 하는 경우에는 적절한 버전을 설정해야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801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8.5 @Query </a:t>
            </a:r>
            <a:r>
              <a:rPr lang="ko-KR" altLang="en-US" sz="1400" b="1">
                <a:solidFill>
                  <a:srgbClr val="7030A0"/>
                </a:solidFill>
              </a:rPr>
              <a:t>어노테이션 사용하기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7491" y="1640646"/>
            <a:ext cx="6786846" cy="2281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void queryAnnotationTest()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System.out.println(productRepository.findByName("펜"));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System.out.println(productRepository.findByNameParam("펜"));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List&lt;Object[]&gt; objects = productRepository.findByNameParam2("펜");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for (Object[] object : objects)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System.out.println(object[0]);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System.out.println(object[1]);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System.out.println(object[2]);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7197" y="1075242"/>
            <a:ext cx="2571882" cy="400071"/>
          </a:xfrm>
          <a:prstGeom prst="rect">
            <a:avLst/>
          </a:prstGeom>
          <a:solidFill>
            <a:srgbClr val="ECECEC">
              <a:alpha val="100000"/>
            </a:srgbClr>
          </a:solidFill>
          <a:ln w="88900" cap="sq">
            <a:solidFill>
              <a:srgbClr val="FFFFFF">
                <a:alpha val="100000"/>
              </a:srgbClr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가로 글상자 18"/>
          <p:cNvSpPr txBox="1"/>
          <p:nvPr/>
        </p:nvSpPr>
        <p:spPr>
          <a:xfrm>
            <a:off x="1262894" y="1308553"/>
            <a:ext cx="3757084" cy="270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테스트 코드 만들고 실행하기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2958969" y="4211398"/>
            <a:ext cx="6786847" cy="42008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@Query("SELECT p.name, p.price, p.stock FROM Product p WHERE p.name = :name")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List&lt;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Object[]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&gt; findByName</a:t>
            </a: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Param2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(@Param("name") String name);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rot="5400000">
            <a:off x="5940425" y="3153834"/>
            <a:ext cx="1640416" cy="92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41783" y="3957108"/>
            <a:ext cx="1371600" cy="17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 @QueryDSL </a:t>
            </a:r>
            <a:r>
              <a:rPr lang="ko-KR" altLang="en-US" sz="1400" b="1">
                <a:solidFill>
                  <a:srgbClr val="7030A0"/>
                </a:solidFill>
              </a:rPr>
              <a:t>적용하기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8.6.1 @QueryDSL </a:t>
            </a:r>
            <a:r>
              <a:rPr lang="ko-KR" altLang="en-US" sz="1400" b="1">
                <a:solidFill>
                  <a:srgbClr val="7030A0"/>
                </a:solidFill>
              </a:rPr>
              <a:t>이란</a:t>
            </a:r>
            <a:r>
              <a:rPr lang="en-US" altLang="ko-KR" sz="1400" b="1">
                <a:solidFill>
                  <a:srgbClr val="7030A0"/>
                </a:solidFill>
              </a:rPr>
              <a:t>?</a:t>
            </a:r>
            <a:endParaRPr lang="ko-KR" altLang="en-US" sz="1400" b="1">
              <a:solidFill>
                <a:srgbClr val="7030A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7183" y="1358645"/>
            <a:ext cx="9441852" cy="2123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0437" y="4076796"/>
            <a:ext cx="9391126" cy="66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cxnSp>
        <p:nvCxnSpPr>
          <p:cNvPr id="15" name="직선 연결선 14"/>
          <p:cNvCxnSpPr/>
          <p:nvPr/>
        </p:nvCxnSpPr>
        <p:spPr>
          <a:xfrm flipV="1">
            <a:off x="4730750" y="4349750"/>
            <a:ext cx="3153833" cy="10583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556500" y="1672166"/>
            <a:ext cx="2836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159000" y="1672166"/>
            <a:ext cx="3767666" cy="10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8.6.2 @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</a:t>
            </a:r>
            <a:r>
              <a:rPr lang="ko-KR" altLang="en-US" sz="1400" b="1" dirty="0">
                <a:solidFill>
                  <a:srgbClr val="7030A0"/>
                </a:solidFill>
              </a:rPr>
              <a:t>의 장점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8.6.3 @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</a:t>
            </a:r>
            <a:r>
              <a:rPr lang="ko-KR" altLang="en-US" sz="1400" b="1" dirty="0">
                <a:solidFill>
                  <a:srgbClr val="7030A0"/>
                </a:solidFill>
              </a:rPr>
              <a:t>을 사용하기 위한 프로젝트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4368" y="1445233"/>
            <a:ext cx="8402267" cy="2140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5805" y="4023102"/>
            <a:ext cx="7145780" cy="400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38021" y="4475972"/>
            <a:ext cx="3697480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Consolas"/>
              </a:rPr>
              <a:t>&lt;dependency&gt;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&lt;</a:t>
            </a:r>
            <a:r>
              <a:rPr lang="en-US" altLang="ko-KR" sz="1000" dirty="0" err="1">
                <a:latin typeface="Consolas"/>
              </a:rPr>
              <a:t>groupId</a:t>
            </a:r>
            <a:r>
              <a:rPr lang="en-US" altLang="ko-KR" sz="1000" dirty="0">
                <a:latin typeface="Consolas"/>
              </a:rPr>
              <a:t>&gt;</a:t>
            </a:r>
            <a:r>
              <a:rPr lang="en-US" altLang="ko-KR" sz="1000" dirty="0" err="1">
                <a:latin typeface="Consolas"/>
              </a:rPr>
              <a:t>com.querydsl</a:t>
            </a:r>
            <a:r>
              <a:rPr lang="en-US" altLang="ko-KR" sz="1000" dirty="0">
                <a:latin typeface="Consolas"/>
              </a:rPr>
              <a:t>&lt;/</a:t>
            </a:r>
            <a:r>
              <a:rPr lang="en-US" altLang="ko-KR" sz="1000" dirty="0" err="1">
                <a:latin typeface="Consolas"/>
              </a:rPr>
              <a:t>groupId</a:t>
            </a:r>
            <a:r>
              <a:rPr lang="en-US" altLang="ko-KR" sz="10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&lt;</a:t>
            </a:r>
            <a:r>
              <a:rPr lang="en-US" altLang="ko-KR" sz="1000" dirty="0" err="1">
                <a:latin typeface="Consolas"/>
              </a:rPr>
              <a:t>artifactId</a:t>
            </a:r>
            <a:r>
              <a:rPr lang="en-US" altLang="ko-KR" sz="1000" dirty="0">
                <a:latin typeface="Consolas"/>
              </a:rPr>
              <a:t>&gt;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querydsl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-apt</a:t>
            </a:r>
            <a:r>
              <a:rPr lang="en-US" altLang="ko-KR" sz="1000" dirty="0">
                <a:latin typeface="Consolas"/>
              </a:rPr>
              <a:t>&lt;/</a:t>
            </a:r>
            <a:r>
              <a:rPr lang="en-US" altLang="ko-KR" sz="1000" dirty="0" err="1">
                <a:latin typeface="Consolas"/>
              </a:rPr>
              <a:t>artifactId</a:t>
            </a:r>
            <a:r>
              <a:rPr lang="en-US" altLang="ko-KR" sz="10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&lt;scope&gt;provided&lt;/scope&gt;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&lt;/dependency&gt;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&lt;dependency&gt;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&lt;</a:t>
            </a:r>
            <a:r>
              <a:rPr lang="en-US" altLang="ko-KR" sz="1000" dirty="0" err="1">
                <a:latin typeface="Consolas"/>
              </a:rPr>
              <a:t>groupId</a:t>
            </a:r>
            <a:r>
              <a:rPr lang="en-US" altLang="ko-KR" sz="1000" dirty="0">
                <a:latin typeface="Consolas"/>
              </a:rPr>
              <a:t>&gt;</a:t>
            </a:r>
            <a:r>
              <a:rPr lang="en-US" altLang="ko-KR" sz="1000" dirty="0" err="1">
                <a:latin typeface="Consolas"/>
              </a:rPr>
              <a:t>com.querydsl</a:t>
            </a:r>
            <a:r>
              <a:rPr lang="en-US" altLang="ko-KR" sz="1000" dirty="0">
                <a:latin typeface="Consolas"/>
              </a:rPr>
              <a:t>&lt;/</a:t>
            </a:r>
            <a:r>
              <a:rPr lang="en-US" altLang="ko-KR" sz="1000" dirty="0" err="1">
                <a:latin typeface="Consolas"/>
              </a:rPr>
              <a:t>groupId</a:t>
            </a:r>
            <a:r>
              <a:rPr lang="en-US" altLang="ko-KR" sz="10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&lt;</a:t>
            </a:r>
            <a:r>
              <a:rPr lang="en-US" altLang="ko-KR" sz="1000" dirty="0" err="1">
                <a:latin typeface="Consolas"/>
              </a:rPr>
              <a:t>artifactId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&gt;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querydsl-jpa</a:t>
            </a:r>
            <a:r>
              <a:rPr lang="en-US" altLang="ko-KR" sz="1000" dirty="0">
                <a:latin typeface="Consolas"/>
              </a:rPr>
              <a:t>&lt;/</a:t>
            </a:r>
            <a:r>
              <a:rPr lang="en-US" altLang="ko-KR" sz="1000" dirty="0" err="1">
                <a:latin typeface="Consolas"/>
              </a:rPr>
              <a:t>artifactId</a:t>
            </a:r>
            <a:r>
              <a:rPr lang="en-US" altLang="ko-KR" sz="10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&lt;/dependency&gt;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5916" y="592665"/>
            <a:ext cx="4857750" cy="118660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통합 개발 환경(Integrated Development Environment, IDE)이란 공통된 개발자 툴을 하나의 그래픽 사용자 인터페이스(Graphical User Interface, GUI)로 결합하는 애플리케이션을 구축하기 위한 소프트웨어.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200"/>
              <a:t>IDE</a:t>
            </a:r>
            <a:r>
              <a:rPr lang="ko-KR" altLang="en-US" sz="1200"/>
              <a:t>는 대개 </a:t>
            </a:r>
            <a:r>
              <a:rPr lang="en-US" altLang="ko-KR" sz="1200"/>
              <a:t>소스 코드 편집기,</a:t>
            </a:r>
            <a:r>
              <a:rPr lang="ko-KR" altLang="en-US" sz="1200"/>
              <a:t> 로컬 빌드 자동화</a:t>
            </a:r>
            <a:r>
              <a:rPr lang="en-US" altLang="ko-KR" sz="1200"/>
              <a:t>,</a:t>
            </a:r>
            <a:r>
              <a:rPr lang="ko-KR" altLang="en-US" sz="1200"/>
              <a:t> 디버거 제공한다</a:t>
            </a:r>
            <a:r>
              <a:rPr lang="en-US" altLang="ko-KR" sz="12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7083" y="3640665"/>
            <a:ext cx="3989917" cy="291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(Query Domain Specific Language)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8.6.3 @QueryDSL</a:t>
            </a:r>
            <a:r>
              <a:rPr lang="ko-KR" altLang="en-US" sz="1400" b="1" dirty="0">
                <a:solidFill>
                  <a:srgbClr val="7030A0"/>
                </a:solidFill>
              </a:rPr>
              <a:t>을 사용하기 위한 프로젝트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A5EA9-CD35-11CF-673F-0409A98CBF3F}"/>
              </a:ext>
            </a:extLst>
          </p:cNvPr>
          <p:cNvSpPr txBox="1"/>
          <p:nvPr/>
        </p:nvSpPr>
        <p:spPr>
          <a:xfrm>
            <a:off x="1620106" y="1970128"/>
            <a:ext cx="6159902" cy="30162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&lt;plugin&gt;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</a:t>
            </a:r>
            <a:r>
              <a:rPr lang="en-US" altLang="ko-KR" sz="1000" dirty="0" err="1"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  <a:r>
              <a:rPr lang="en-US" altLang="ko-KR" sz="1000" dirty="0" err="1">
                <a:latin typeface="Consolas" panose="020B0609020204030204" pitchFamily="49" charset="0"/>
              </a:rPr>
              <a:t>com.mysema.maven</a:t>
            </a:r>
            <a:r>
              <a:rPr lang="en-US" altLang="ko-KR" sz="1000" dirty="0"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</a:t>
            </a:r>
            <a:r>
              <a:rPr lang="en-US" altLang="ko-KR" sz="1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apt-maven-plugin</a:t>
            </a:r>
            <a:r>
              <a:rPr lang="en-US" altLang="ko-KR" sz="1000" dirty="0"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&lt;version&gt;1.1.3&lt;/version&gt;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&lt;executions&gt;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&lt;execution&gt;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&lt;goals&gt;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&lt;goal&gt;process&lt;/goal&gt;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&lt;/goals&gt;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&lt;configuration&gt;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&lt;</a:t>
            </a:r>
            <a:r>
              <a:rPr lang="en-US" altLang="ko-KR" sz="1000" dirty="0" err="1">
                <a:latin typeface="Consolas" panose="020B0609020204030204" pitchFamily="49" charset="0"/>
              </a:rPr>
              <a:t>outputDirectory</a:t>
            </a:r>
            <a:r>
              <a:rPr lang="en-US" altLang="ko-KR" sz="1000" dirty="0">
                <a:latin typeface="Consolas" panose="020B0609020204030204" pitchFamily="49" charset="0"/>
              </a:rPr>
              <a:t>&gt;target/generated-sources/java&lt;/</a:t>
            </a:r>
            <a:r>
              <a:rPr lang="en-US" altLang="ko-KR" sz="1000" dirty="0" err="1">
                <a:latin typeface="Consolas" panose="020B0609020204030204" pitchFamily="49" charset="0"/>
              </a:rPr>
              <a:t>outputDirectory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&lt;processor&gt;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com.querydsl.apt.jpa.JPAAnnotationProcessor</a:t>
            </a:r>
            <a:r>
              <a:rPr lang="en-US" altLang="ko-KR" sz="1000" dirty="0">
                <a:latin typeface="Consolas" panose="020B0609020204030204" pitchFamily="49" charset="0"/>
              </a:rPr>
              <a:t>&lt;/processor&gt;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&lt;options&gt;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    &lt;</a:t>
            </a:r>
            <a:r>
              <a:rPr lang="en-US" altLang="ko-KR" sz="1000" dirty="0" err="1">
                <a:latin typeface="Consolas" panose="020B0609020204030204" pitchFamily="49" charset="0"/>
              </a:rPr>
              <a:t>querydsl.entityAccessors</a:t>
            </a:r>
            <a:r>
              <a:rPr lang="en-US" altLang="ko-KR" sz="1000" dirty="0">
                <a:latin typeface="Consolas" panose="020B0609020204030204" pitchFamily="49" charset="0"/>
              </a:rPr>
              <a:t>&gt;true&lt;/</a:t>
            </a:r>
            <a:r>
              <a:rPr lang="en-US" altLang="ko-KR" sz="1000" dirty="0" err="1">
                <a:latin typeface="Consolas" panose="020B0609020204030204" pitchFamily="49" charset="0"/>
              </a:rPr>
              <a:t>querydsl.entityAccessors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&lt;/options&gt;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&lt;/configuration&gt;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&lt;/execution&gt;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&lt;/executions&gt;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&lt;/plugin&gt;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409EC9-823F-43A6-AE9F-1CE68B17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68" y="1384289"/>
            <a:ext cx="8765568" cy="487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329DDC-D4E0-B3E3-F148-0C06276B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82" y="5198641"/>
            <a:ext cx="8321200" cy="387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21709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8.6.3 @QueryDSL</a:t>
            </a:r>
            <a:r>
              <a:rPr lang="ko-KR" altLang="en-US" sz="1400" b="1">
                <a:solidFill>
                  <a:srgbClr val="7030A0"/>
                </a:solidFill>
              </a:rPr>
              <a:t>을 사용하기 위한 프로젝트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4386" y="1247252"/>
            <a:ext cx="7995061" cy="10859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3713" y="4142823"/>
            <a:ext cx="9281125" cy="600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79141" y="5306697"/>
            <a:ext cx="6563414" cy="488365"/>
          </a:xfrm>
          <a:prstGeom prst="rect">
            <a:avLst/>
          </a:prstGeom>
          <a:solidFill>
            <a:srgbClr val="FF0000"/>
          </a:solidFill>
          <a:ln w="88900" cap="sq">
            <a:solidFill>
              <a:schemeClr val="accent6">
                <a:lumMod val="20000"/>
                <a:lumOff val="80000"/>
              </a:schemeClr>
            </a:solidFill>
            <a:miter/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3714" y="2375624"/>
            <a:ext cx="6320890" cy="378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24216" y="2222936"/>
            <a:ext cx="1515231" cy="17075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86161" y="4936319"/>
            <a:ext cx="5720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0070C0"/>
                </a:solidFill>
              </a:rPr>
              <a:t>* </a:t>
            </a:r>
            <a:r>
              <a:rPr lang="ko-KR" altLang="en-US" sz="1400" b="1">
                <a:solidFill>
                  <a:srgbClr val="0070C0"/>
                </a:solidFill>
              </a:rPr>
              <a:t>인텔리제이가 아닌 </a:t>
            </a:r>
            <a:r>
              <a:rPr lang="ko-KR" altLang="en-US" sz="1400" b="1">
                <a:solidFill>
                  <a:srgbClr val="FF0000"/>
                </a:solidFill>
              </a:rPr>
              <a:t>이클립스</a:t>
            </a:r>
            <a:r>
              <a:rPr lang="ko-KR" altLang="en-US" sz="1400" b="1">
                <a:solidFill>
                  <a:srgbClr val="0070C0"/>
                </a:solidFill>
              </a:rPr>
              <a:t>에선 아래와 같이 실행하면 된다</a:t>
            </a:r>
            <a:r>
              <a:rPr lang="en-US" altLang="ko-KR" sz="1400" b="1">
                <a:solidFill>
                  <a:srgbClr val="0070C0"/>
                </a:solidFill>
              </a:rPr>
              <a:t>.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03278" y="4902448"/>
            <a:ext cx="2664618" cy="892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1503278" y="5066114"/>
            <a:ext cx="2052858" cy="19574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926166" y="5683250"/>
            <a:ext cx="857250" cy="0"/>
          </a:xfrm>
          <a:prstGeom prst="line">
            <a:avLst/>
          </a:prstGeom>
          <a:ln w="2540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8.6.3 @QueryDSL</a:t>
            </a:r>
            <a:r>
              <a:rPr lang="ko-KR" altLang="en-US" sz="1400" b="1">
                <a:solidFill>
                  <a:srgbClr val="7030A0"/>
                </a:solidFill>
              </a:rPr>
              <a:t>을 사용하기 위한 프로젝트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4513" y="1276986"/>
            <a:ext cx="6098790" cy="4603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8697" y="1366599"/>
            <a:ext cx="3935319" cy="41814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 dirty="0" err="1">
                <a:latin typeface="+mn-ea"/>
              </a:rPr>
              <a:t>QueryDSL</a:t>
            </a:r>
            <a:r>
              <a:rPr lang="ko-KR" altLang="en-US" sz="1050" dirty="0">
                <a:latin typeface="+mn-ea"/>
              </a:rPr>
              <a:t>은 지금까지 작성했던 엔티티 클래스와 </a:t>
            </a:r>
            <a:r>
              <a:rPr lang="en-US" altLang="ko-KR" sz="1050" dirty="0">
                <a:latin typeface="+mn-ea"/>
              </a:rPr>
              <a:t>Q</a:t>
            </a:r>
            <a:r>
              <a:rPr lang="ko-KR" altLang="en-US" sz="1050" dirty="0">
                <a:latin typeface="+mn-ea"/>
              </a:rPr>
              <a:t>도메인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QDomain</a:t>
            </a:r>
            <a:r>
              <a:rPr lang="en-US" altLang="ko-KR" sz="1050" dirty="0">
                <a:latin typeface="+mn-ea"/>
              </a:rPr>
              <a:t>)</a:t>
            </a:r>
            <a:r>
              <a:rPr lang="ko-KR" altLang="en-US" sz="1050" dirty="0">
                <a:latin typeface="+mn-ea"/>
              </a:rPr>
              <a:t>이라는 쿼리 타입의 클래스를 자체적으로 생성해서 메타데이터로 사용하는데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이를 통해 </a:t>
            </a:r>
            <a:r>
              <a:rPr lang="en-US" altLang="ko-KR" sz="1050" dirty="0">
                <a:latin typeface="+mn-ea"/>
              </a:rPr>
              <a:t>SQL</a:t>
            </a:r>
            <a:r>
              <a:rPr lang="ko-KR" altLang="en-US" sz="1050" dirty="0">
                <a:latin typeface="+mn-ea"/>
              </a:rPr>
              <a:t>과 같은 쿼리를 생성해서 제공한다</a:t>
            </a:r>
            <a:r>
              <a:rPr lang="en-US" altLang="ko-KR" sz="10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+mn-ea"/>
              </a:rPr>
              <a:t>만약 </a:t>
            </a:r>
            <a:r>
              <a:rPr lang="en-US" altLang="ko-KR" sz="1050" dirty="0">
                <a:latin typeface="+mn-ea"/>
              </a:rPr>
              <a:t>Q</a:t>
            </a:r>
            <a:r>
              <a:rPr lang="ko-KR" altLang="en-US" sz="1050" dirty="0">
                <a:latin typeface="+mn-ea"/>
              </a:rPr>
              <a:t>도메인 클래스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QProduct</a:t>
            </a:r>
            <a:r>
              <a:rPr lang="en-US" altLang="ko-KR" sz="1050" dirty="0">
                <a:latin typeface="+mn-ea"/>
              </a:rPr>
              <a:t>)</a:t>
            </a:r>
            <a:r>
              <a:rPr lang="ko-KR" altLang="en-US" sz="1050" dirty="0">
                <a:latin typeface="+mn-ea"/>
              </a:rPr>
              <a:t>가 제대로 생성되지 않았다면 프로젝트 폴더를 마우스 오른쪽 버튼으로 클릭한 후 </a:t>
            </a:r>
            <a:r>
              <a:rPr lang="en-US" altLang="ko-KR" sz="1050" dirty="0">
                <a:latin typeface="+mn-ea"/>
              </a:rPr>
              <a:t>[Maven] → [Generate Sources and Update Folders]</a:t>
            </a:r>
            <a:r>
              <a:rPr lang="ko-KR" altLang="en-US" sz="1050" dirty="0">
                <a:latin typeface="+mn-ea"/>
              </a:rPr>
              <a:t>를 선택한다</a:t>
            </a:r>
            <a:r>
              <a:rPr lang="en-US" altLang="ko-KR" sz="105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+mn-ea"/>
              </a:rPr>
              <a:t>또한 코드가 정상적으로 동작하지 않는다면 </a:t>
            </a:r>
            <a:r>
              <a:rPr lang="en-US" altLang="ko-KR" sz="1050" dirty="0">
                <a:latin typeface="+mn-ea"/>
              </a:rPr>
              <a:t>IDE</a:t>
            </a:r>
            <a:r>
              <a:rPr lang="ko-KR" altLang="en-US" sz="1050" dirty="0">
                <a:latin typeface="+mn-ea"/>
              </a:rPr>
              <a:t>의 설정을 조정해야 한다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</a:rPr>
              <a:t>인텔리제이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</a:rPr>
              <a:t>IDEA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에서 </a:t>
            </a:r>
            <a:r>
              <a:rPr lang="en-US" altLang="ko-KR" sz="1050" dirty="0">
                <a:latin typeface="+mn-ea"/>
              </a:rPr>
              <a:t>[Ctrl + Alt + Shift + S]</a:t>
            </a:r>
            <a:r>
              <a:rPr lang="ko-KR" altLang="en-US" sz="1050" dirty="0">
                <a:latin typeface="+mn-ea"/>
              </a:rPr>
              <a:t>를 클릭하거나 메뉴에서 </a:t>
            </a:r>
            <a:r>
              <a:rPr lang="en-US" altLang="ko-KR" sz="1050" dirty="0">
                <a:latin typeface="+mn-ea"/>
              </a:rPr>
              <a:t>[File] → [Project Structure]</a:t>
            </a:r>
            <a:r>
              <a:rPr lang="ko-KR" altLang="en-US" sz="1050" dirty="0">
                <a:latin typeface="+mn-ea"/>
              </a:rPr>
              <a:t>를 차례로 선택해 설정 창을 연 다음 </a:t>
            </a:r>
            <a:r>
              <a:rPr lang="en-US" altLang="ko-KR" sz="1050" dirty="0">
                <a:latin typeface="+mn-ea"/>
              </a:rPr>
              <a:t>[Modules] </a:t>
            </a:r>
            <a:r>
              <a:rPr lang="ko-KR" altLang="en-US" sz="1050" dirty="0">
                <a:latin typeface="+mn-ea"/>
              </a:rPr>
              <a:t>탭을 클릭한다</a:t>
            </a:r>
            <a:r>
              <a:rPr lang="en-US" altLang="ko-KR" sz="105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+mn-ea"/>
              </a:rPr>
              <a:t>그러고 나서 아래와 같이 </a:t>
            </a:r>
            <a:r>
              <a:rPr lang="en-US" altLang="ko-KR" sz="1050" dirty="0">
                <a:latin typeface="+mn-ea"/>
              </a:rPr>
              <a:t>generated-sources</a:t>
            </a:r>
            <a:r>
              <a:rPr lang="ko-KR" altLang="en-US" sz="1050" dirty="0">
                <a:latin typeface="+mn-ea"/>
              </a:rPr>
              <a:t>를 눌러 </a:t>
            </a:r>
            <a:r>
              <a:rPr lang="en-US" altLang="ko-KR" sz="1050" dirty="0">
                <a:latin typeface="+mn-ea"/>
              </a:rPr>
              <a:t>[Mark as] </a:t>
            </a:r>
            <a:r>
              <a:rPr lang="ko-KR" altLang="en-US" sz="1050" dirty="0">
                <a:latin typeface="+mn-ea"/>
              </a:rPr>
              <a:t>항목에 있는 </a:t>
            </a:r>
            <a:r>
              <a:rPr lang="en-US" altLang="ko-KR" sz="1050" dirty="0">
                <a:latin typeface="+mn-ea"/>
              </a:rPr>
              <a:t>[Sources]</a:t>
            </a:r>
            <a:r>
              <a:rPr lang="ko-KR" altLang="en-US" sz="1050" dirty="0">
                <a:latin typeface="+mn-ea"/>
              </a:rPr>
              <a:t>를 눌러 </a:t>
            </a:r>
            <a:r>
              <a:rPr lang="en-US" altLang="ko-KR" sz="1050" dirty="0">
                <a:latin typeface="+mn-ea"/>
              </a:rPr>
              <a:t>IDE</a:t>
            </a:r>
            <a:r>
              <a:rPr lang="ko-KR" altLang="en-US" sz="1050" dirty="0">
                <a:latin typeface="+mn-ea"/>
              </a:rPr>
              <a:t>에서 소스파일로 인식할 수 있게 설정한다</a:t>
            </a:r>
            <a:r>
              <a:rPr lang="en-US" altLang="ko-KR" sz="1050" dirty="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29589-FCD8-A6E9-9761-52431E190FD5}"/>
              </a:ext>
            </a:extLst>
          </p:cNvPr>
          <p:cNvSpPr txBox="1"/>
          <p:nvPr/>
        </p:nvSpPr>
        <p:spPr>
          <a:xfrm>
            <a:off x="9940273" y="4858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인텔리제이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8.6.3 @QueryDSL</a:t>
            </a:r>
            <a:r>
              <a:rPr lang="ko-KR" altLang="en-US" sz="1400" b="1">
                <a:solidFill>
                  <a:srgbClr val="7030A0"/>
                </a:solidFill>
              </a:rPr>
              <a:t>을 사용하기 위한 프로젝트 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8938" y="1403389"/>
            <a:ext cx="4454863" cy="42049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package com.springboot.advanced_jpa.data.entity;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import static com.querydsl.core.types.PathMetadataFactory.*;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import com.querydsl.core.types.dsl.*;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import com.querydsl.core.types.PathMetadata;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import javax.annotation.Generated;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import com.querydsl.core.types.Path;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/**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 * QProduct is a Querydsl query type for Product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 */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@Generated("com.querydsl.codegen.EntitySerializer")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public class 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QProduct</a:t>
            </a:r>
            <a:r>
              <a:rPr lang="en-US" altLang="ko-KR" sz="1000" b="1">
                <a:latin typeface="+mn-ea"/>
              </a:rPr>
              <a:t> </a:t>
            </a:r>
            <a:r>
              <a:rPr lang="en-US" altLang="ko-KR" sz="1000">
                <a:latin typeface="+mn-ea"/>
              </a:rPr>
              <a:t>extends EntityPathBase&lt;Product&gt; {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    private static final long serialVersionUID = -1011676806L;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    public static final QProduct </a:t>
            </a:r>
            <a:r>
              <a:rPr lang="en-US" altLang="ko-KR" sz="1000" b="1">
                <a:solidFill>
                  <a:srgbClr val="FF0000"/>
                </a:solidFill>
                <a:latin typeface="+mn-ea"/>
              </a:rPr>
              <a:t>product</a:t>
            </a:r>
            <a:r>
              <a:rPr lang="en-US" altLang="ko-KR" sz="1000">
                <a:latin typeface="+mn-ea"/>
              </a:rPr>
              <a:t> = new QProduct("product");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+mn-ea"/>
              </a:rPr>
              <a:t>    public final QBaseEntity _super = new QBaseEntity(this);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+mn-ea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5691042" y="1398925"/>
            <a:ext cx="5421798" cy="465706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//inherited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DateTimePath&lt;java.time.LocalDateTime&gt;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 createdAt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= _super.createdAt;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StringPath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name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= createString("name");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NumberPath&lt;Long&gt;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number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= createNumber("number", Long.class);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NumberPath&lt;Integer&gt;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price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= createNumber("price", Integer.class);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NumberPath&lt;Integer&gt;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stock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= createNumber("stock", Integer.class);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//inherited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final DateTimePath&lt;java.time.LocalDateTime&gt;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updatedAt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= _super.updatedAt;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QProduct(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String variable) {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    super(Product.class, forVariable(variable));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}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QProduct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(Path&lt;? extends Product&gt; path) {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    super(path.getType(), path.getMetadata());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}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public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0000FF"/>
                </a:solidFill>
                <a:latin typeface="맑은 고딕"/>
              </a:rPr>
              <a:t>QProduct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(PathMetadata metadata) {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    super(Product.class, metadata);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   }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}</a:t>
            </a:r>
          </a:p>
        </p:txBody>
      </p:sp>
      <p:sp>
        <p:nvSpPr>
          <p:cNvPr id="10" name="순서도: 다중 문서 9"/>
          <p:cNvSpPr/>
          <p:nvPr/>
        </p:nvSpPr>
        <p:spPr>
          <a:xfrm>
            <a:off x="871682" y="1300307"/>
            <a:ext cx="303068" cy="187613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8.6.4 </a:t>
            </a:r>
            <a:r>
              <a:rPr lang="ko-KR" altLang="en-US" sz="1400" b="1">
                <a:solidFill>
                  <a:srgbClr val="7030A0"/>
                </a:solidFill>
              </a:rPr>
              <a:t>기본적인 </a:t>
            </a:r>
            <a:r>
              <a:rPr lang="en-US" altLang="ko-KR" sz="1400" b="1">
                <a:solidFill>
                  <a:srgbClr val="7030A0"/>
                </a:solidFill>
              </a:rPr>
              <a:t>@QueryDSL</a:t>
            </a:r>
            <a:r>
              <a:rPr lang="ko-KR" altLang="en-US" sz="1400" b="1">
                <a:solidFill>
                  <a:srgbClr val="7030A0"/>
                </a:solidFill>
              </a:rPr>
              <a:t> 사용하기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962" y="1326436"/>
            <a:ext cx="8725594" cy="50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039912" y="1942552"/>
            <a:ext cx="5364599" cy="41991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import javax.persistence.EntityManager;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@PersistenceContext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</a:t>
            </a:r>
            <a:r>
              <a:rPr lang="en-US" altLang="ko-KR" sz="1000">
                <a:solidFill>
                  <a:schemeClr val="dk1"/>
                </a:solidFill>
                <a:latin typeface="Consolas"/>
              </a:rPr>
              <a:t>EntityManager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entityManager</a:t>
            </a:r>
            <a:r>
              <a:rPr lang="en-US" altLang="ko-KR" sz="100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void queryDslTest()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</a:t>
            </a:r>
            <a:r>
              <a:rPr lang="en-US" altLang="ko-KR" sz="1000">
                <a:solidFill>
                  <a:srgbClr val="800080"/>
                </a:solidFill>
                <a:latin typeface="Consolas"/>
              </a:rPr>
              <a:t>JPAQuery&lt;Product&gt;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query</a:t>
            </a:r>
            <a:r>
              <a:rPr lang="en-US" altLang="ko-KR" sz="1000">
                <a:solidFill>
                  <a:srgbClr val="800080"/>
                </a:solidFill>
                <a:latin typeface="Consolas"/>
              </a:rPr>
              <a:t> = new JPAQuery(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entityManager</a:t>
            </a:r>
            <a:r>
              <a:rPr lang="en-US" altLang="ko-KR" sz="1000">
                <a:solidFill>
                  <a:srgbClr val="800080"/>
                </a:solidFill>
                <a:latin typeface="Consolas"/>
              </a:rPr>
              <a:t>);</a:t>
            </a:r>
            <a:endParaRPr lang="en-US" altLang="ko-KR" sz="100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QProduct </a:t>
            </a:r>
            <a:r>
              <a:rPr lang="en-US" altLang="ko-KR" sz="1000" b="1">
                <a:solidFill>
                  <a:srgbClr val="0000FF"/>
                </a:solidFill>
                <a:latin typeface="Consolas"/>
              </a:rPr>
              <a:t>qProduct</a:t>
            </a:r>
            <a:r>
              <a:rPr lang="en-US" altLang="ko-KR" sz="1000">
                <a:latin typeface="Consolas"/>
              </a:rPr>
              <a:t> = </a:t>
            </a:r>
            <a:r>
              <a:rPr lang="en-US" altLang="ko-KR" sz="1000" b="1">
                <a:latin typeface="Consolas"/>
              </a:rPr>
              <a:t>QProduct.product;</a:t>
            </a:r>
          </a:p>
          <a:p>
            <a:pPr lvl="0">
              <a:defRPr/>
            </a:pPr>
            <a:endParaRPr lang="en-US" altLang="ko-KR" sz="1000" b="1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List&lt;Product&gt;</a:t>
            </a:r>
            <a:r>
              <a:rPr lang="en-US" altLang="ko-KR" sz="1000">
                <a:latin typeface="Consolas"/>
              </a:rPr>
              <a:t> productList =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query</a:t>
            </a:r>
            <a:endParaRPr lang="en-US" altLang="ko-KR" sz="100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  <a:latin typeface="Consolas"/>
              </a:rPr>
              <a:t>                .from(</a:t>
            </a:r>
            <a:r>
              <a:rPr lang="en-US" altLang="ko-KR" sz="1000" b="1">
                <a:solidFill>
                  <a:srgbClr val="0000FF"/>
                </a:solidFill>
                <a:latin typeface="Consolas"/>
              </a:rPr>
              <a:t>qProduct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)</a:t>
            </a: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.where(qProduct.name.eq("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.orderBy(qProduct.price.asc())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.fetch();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for (Product product : productList)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Number : " + product.getNumber());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Name : " + product.getName());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Price : " + product.getPrice());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Stock : " + product.getStock());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3626" y="1942552"/>
            <a:ext cx="4281055" cy="399070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latin typeface="Consolas"/>
              </a:rPr>
              <a:t>이 코드는 </a:t>
            </a:r>
            <a:r>
              <a:rPr lang="en-US" altLang="ko-KR" sz="1000">
                <a:latin typeface="Consolas"/>
              </a:rPr>
              <a:t>QueryDSL</a:t>
            </a:r>
            <a:r>
              <a:rPr lang="ko-KR" altLang="en-US" sz="1000">
                <a:latin typeface="Consolas"/>
              </a:rPr>
              <a:t>에 의해 생성된 </a:t>
            </a:r>
            <a:r>
              <a:rPr lang="en-US" altLang="ko-KR" sz="1000">
                <a:latin typeface="Consolas"/>
              </a:rPr>
              <a:t>Q</a:t>
            </a:r>
            <a:r>
              <a:rPr lang="ko-KR" altLang="en-US" sz="1000">
                <a:latin typeface="Consolas"/>
              </a:rPr>
              <a:t>도메인 클래스를 활용하는 코드이다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다만 </a:t>
            </a:r>
            <a:r>
              <a:rPr lang="en-US" altLang="ko-KR" sz="1000">
                <a:latin typeface="Consolas"/>
              </a:rPr>
              <a:t>Q</a:t>
            </a:r>
            <a:r>
              <a:rPr lang="ko-KR" altLang="en-US" sz="1000">
                <a:latin typeface="Consolas"/>
              </a:rPr>
              <a:t>도메인 클래스와 대응되는 테스트 클래스가 없으므로 엔티티 클래스에 대응되는 리포지토리의 테스트 클래스</a:t>
            </a:r>
            <a:r>
              <a:rPr lang="en-US" altLang="ko-KR" sz="1000">
                <a:latin typeface="Consolas"/>
              </a:rPr>
              <a:t>(ProductRepositoryTest)</a:t>
            </a:r>
            <a:r>
              <a:rPr lang="ko-KR" altLang="en-US" sz="1000">
                <a:latin typeface="Consolas"/>
              </a:rPr>
              <a:t>에 포함해도 무관하다</a:t>
            </a:r>
            <a:r>
              <a:rPr lang="en-US" altLang="ko-KR" sz="1000">
                <a:latin typeface="Consolas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>
                <a:latin typeface="Consolas"/>
              </a:rPr>
              <a:t>그럼 코드를 자세히 살펴보겠다</a:t>
            </a:r>
            <a:r>
              <a:rPr lang="en-US" altLang="ko-KR" sz="1000">
                <a:latin typeface="Consolas"/>
              </a:rPr>
              <a:t>. QueryDSL</a:t>
            </a:r>
            <a:r>
              <a:rPr lang="ko-KR" altLang="en-US" sz="1000">
                <a:latin typeface="Consolas"/>
              </a:rPr>
              <a:t>을 사용하기 위해서는 </a:t>
            </a:r>
            <a:r>
              <a:rPr lang="en-US" altLang="ko-KR" sz="1000">
                <a:latin typeface="Consolas"/>
              </a:rPr>
              <a:t>6</a:t>
            </a:r>
            <a:r>
              <a:rPr lang="ko-KR" altLang="en-US" sz="1000">
                <a:latin typeface="Consolas"/>
              </a:rPr>
              <a:t>번 줄과 같이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JPAQuery</a:t>
            </a:r>
            <a:r>
              <a:rPr lang="ko-KR" altLang="en-US" sz="1000">
                <a:solidFill>
                  <a:srgbClr val="FF0000"/>
                </a:solidFill>
                <a:latin typeface="Consolas"/>
              </a:rPr>
              <a:t>객체</a:t>
            </a:r>
            <a:r>
              <a:rPr lang="ko-KR" altLang="en-US" sz="1000">
                <a:latin typeface="Consolas"/>
              </a:rPr>
              <a:t>를 사용한다</a:t>
            </a:r>
            <a:r>
              <a:rPr lang="en-US" altLang="ko-KR" sz="1000">
                <a:latin typeface="Consolas"/>
              </a:rPr>
              <a:t>. JPAQuery</a:t>
            </a:r>
            <a:r>
              <a:rPr lang="ko-KR" altLang="en-US" sz="1000">
                <a:latin typeface="Consolas"/>
              </a:rPr>
              <a:t>는 엔티티 매니저</a:t>
            </a:r>
            <a:r>
              <a:rPr lang="en-US" altLang="ko-KR" sz="1000">
                <a:latin typeface="Consolas"/>
              </a:rPr>
              <a:t>(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EntityManager</a:t>
            </a:r>
            <a:r>
              <a:rPr lang="en-US" altLang="ko-KR" sz="1000">
                <a:latin typeface="Consolas"/>
              </a:rPr>
              <a:t>)</a:t>
            </a:r>
            <a:r>
              <a:rPr lang="ko-KR" altLang="en-US" sz="1000">
                <a:latin typeface="Consolas"/>
              </a:rPr>
              <a:t>를 활용해 생성한다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이렇게 생성된 </a:t>
            </a:r>
            <a:r>
              <a:rPr lang="en-US" altLang="ko-KR" sz="1000">
                <a:latin typeface="Consolas"/>
              </a:rPr>
              <a:t>JPAQuery</a:t>
            </a:r>
            <a:r>
              <a:rPr lang="ko-KR" altLang="en-US" sz="1000">
                <a:latin typeface="Consolas"/>
              </a:rPr>
              <a:t>는 </a:t>
            </a:r>
            <a:r>
              <a:rPr lang="en-US" altLang="ko-KR" sz="1000">
                <a:latin typeface="Consolas"/>
              </a:rPr>
              <a:t>9~13</a:t>
            </a:r>
            <a:r>
              <a:rPr lang="ko-KR" altLang="en-US" sz="1000">
                <a:latin typeface="Consolas"/>
              </a:rPr>
              <a:t>번 줄과 같이 빌더 형식으로 쿼리를 작성한다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빌더 메서드에서 확인할 수 있듯이 </a:t>
            </a:r>
            <a:r>
              <a:rPr lang="en-US" altLang="ko-KR" sz="1000">
                <a:latin typeface="Consolas"/>
              </a:rPr>
              <a:t>SQL </a:t>
            </a:r>
            <a:r>
              <a:rPr lang="ko-KR" altLang="en-US" sz="1000">
                <a:latin typeface="Consolas"/>
              </a:rPr>
              <a:t>쿼리에서 사용되는 키워드로 메서드가 구성돼 있다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그렇게 때문에 메서드를 활용해 좀 더 손쉽게 코드를 작성할 수 있다</a:t>
            </a:r>
            <a:r>
              <a:rPr lang="en-US" altLang="ko-KR" sz="1000">
                <a:latin typeface="Consolas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rgbClr val="FF0000"/>
                </a:solidFill>
                <a:latin typeface="Consolas"/>
              </a:rPr>
              <a:t>List </a:t>
            </a:r>
            <a:r>
              <a:rPr lang="ko-KR" altLang="en-US" sz="1000">
                <a:solidFill>
                  <a:srgbClr val="FF0000"/>
                </a:solidFill>
                <a:latin typeface="Consolas"/>
              </a:rPr>
              <a:t>타입</a:t>
            </a:r>
            <a:r>
              <a:rPr lang="ko-KR" altLang="en-US" sz="1000">
                <a:latin typeface="Consolas"/>
              </a:rPr>
              <a:t>으로 값을 리턴 받기 위해서는 </a:t>
            </a:r>
            <a:r>
              <a:rPr lang="en-US" altLang="ko-KR" sz="1000">
                <a:latin typeface="Consolas"/>
              </a:rPr>
              <a:t>13</a:t>
            </a:r>
            <a:r>
              <a:rPr lang="ko-KR" altLang="en-US" sz="1000">
                <a:latin typeface="Consolas"/>
              </a:rPr>
              <a:t>번 줄과 같이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fetch() </a:t>
            </a:r>
            <a:r>
              <a:rPr lang="ko-KR" altLang="en-US" sz="1000">
                <a:latin typeface="Consolas"/>
              </a:rPr>
              <a:t>메서드를 사용해야 하는데</a:t>
            </a:r>
            <a:r>
              <a:rPr lang="en-US" altLang="ko-KR" sz="1000">
                <a:latin typeface="Consolas"/>
              </a:rPr>
              <a:t>, </a:t>
            </a:r>
            <a:r>
              <a:rPr lang="ko-KR" altLang="en-US" sz="1000">
                <a:latin typeface="Consolas"/>
              </a:rPr>
              <a:t>만약 </a:t>
            </a:r>
            <a:r>
              <a:rPr lang="en-US" altLang="ko-KR" sz="1000">
                <a:latin typeface="Consolas"/>
              </a:rPr>
              <a:t>4.0.1 </a:t>
            </a:r>
            <a:r>
              <a:rPr lang="ko-KR" altLang="en-US" sz="1000">
                <a:latin typeface="Consolas"/>
              </a:rPr>
              <a:t>이전 버전의 </a:t>
            </a:r>
            <a:r>
              <a:rPr lang="en-US" altLang="ko-KR" sz="1000">
                <a:latin typeface="Consolas"/>
              </a:rPr>
              <a:t>QueryDSL</a:t>
            </a:r>
            <a:r>
              <a:rPr lang="ko-KR" altLang="en-US" sz="1000">
                <a:latin typeface="Consolas"/>
              </a:rPr>
              <a:t>을 설정한다면 </a:t>
            </a:r>
            <a:r>
              <a:rPr lang="en-US" altLang="ko-KR" sz="1000">
                <a:latin typeface="Consolas"/>
              </a:rPr>
              <a:t>list() </a:t>
            </a:r>
            <a:r>
              <a:rPr lang="ko-KR" altLang="en-US" sz="1000">
                <a:latin typeface="Consolas"/>
              </a:rPr>
              <a:t>메서드를 사용해야 한다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반환 메서드로 사용할 수 있는 메서드는 다음과 같다</a:t>
            </a:r>
            <a:r>
              <a:rPr lang="en-US" altLang="ko-KR" sz="1000">
                <a:latin typeface="Consolas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6888" y="488127"/>
            <a:ext cx="2787793" cy="768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3540698" y="2305750"/>
            <a:ext cx="3326621" cy="448533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">
                <a:latin typeface="+mn-ea"/>
              </a:rPr>
              <a:t>public class </a:t>
            </a:r>
            <a:r>
              <a:rPr lang="en-US" altLang="ko-KR" sz="800" b="1">
                <a:solidFill>
                  <a:srgbClr val="FF0000"/>
                </a:solidFill>
                <a:latin typeface="+mn-ea"/>
              </a:rPr>
              <a:t>QProduct</a:t>
            </a:r>
            <a:r>
              <a:rPr lang="en-US" altLang="ko-KR" sz="800" b="1">
                <a:latin typeface="+mn-ea"/>
              </a:rPr>
              <a:t> </a:t>
            </a:r>
            <a:r>
              <a:rPr lang="en-US" altLang="ko-KR" sz="800">
                <a:latin typeface="+mn-ea"/>
              </a:rPr>
              <a:t>extends EntityPathBase&lt;Product&gt;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800">
                <a:latin typeface="+mn-ea"/>
              </a:rPr>
              <a:t>    public static final QProduct </a:t>
            </a:r>
            <a:r>
              <a:rPr lang="en-US" altLang="ko-KR" sz="800" b="1">
                <a:solidFill>
                  <a:srgbClr val="FF0000"/>
                </a:solidFill>
                <a:latin typeface="+mn-ea"/>
              </a:rPr>
              <a:t>product</a:t>
            </a:r>
            <a:r>
              <a:rPr lang="en-US" altLang="ko-KR" sz="800">
                <a:latin typeface="+mn-ea"/>
              </a:rPr>
              <a:t> = new QProduct("product");</a:t>
            </a: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 rot="10800000" flipV="1">
            <a:off x="4234297" y="2754283"/>
            <a:ext cx="969718" cy="451023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8.6.4 </a:t>
            </a:r>
            <a:r>
              <a:rPr lang="ko-KR" altLang="en-US" sz="1400" b="1" dirty="0">
                <a:solidFill>
                  <a:srgbClr val="7030A0"/>
                </a:solidFill>
              </a:rPr>
              <a:t>기본적인 </a:t>
            </a:r>
            <a:r>
              <a:rPr lang="en-US" altLang="ko-KR" sz="1400" b="1" dirty="0">
                <a:solidFill>
                  <a:srgbClr val="7030A0"/>
                </a:solidFill>
              </a:rPr>
              <a:t>@QueryDSL</a:t>
            </a:r>
            <a:r>
              <a:rPr lang="ko-KR" altLang="en-US" sz="1400" b="1" dirty="0">
                <a:solidFill>
                  <a:srgbClr val="7030A0"/>
                </a:solidFill>
              </a:rPr>
              <a:t> 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      </a:t>
            </a:r>
            <a:r>
              <a:rPr lang="en-US" altLang="ko-KR" sz="1400" b="1" dirty="0"/>
              <a:t># </a:t>
            </a:r>
            <a:r>
              <a:rPr lang="ko-KR" altLang="en-US" sz="1400" b="1" dirty="0"/>
              <a:t>반환 메서드로 사용할 수 있는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530DD-4BEF-F87C-5F6B-42E4ABB7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89" y="1866332"/>
            <a:ext cx="8660146" cy="1776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1046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8.6.4 </a:t>
            </a:r>
            <a:r>
              <a:rPr lang="ko-KR" altLang="en-US" sz="1400" b="1">
                <a:solidFill>
                  <a:srgbClr val="7030A0"/>
                </a:solidFill>
              </a:rPr>
              <a:t>기본적인 </a:t>
            </a:r>
            <a:r>
              <a:rPr lang="en-US" altLang="ko-KR" sz="1400" b="1">
                <a:solidFill>
                  <a:srgbClr val="7030A0"/>
                </a:solidFill>
              </a:rPr>
              <a:t>@QueryDSL</a:t>
            </a:r>
            <a:r>
              <a:rPr lang="ko-KR" altLang="en-US" sz="1400" b="1">
                <a:solidFill>
                  <a:srgbClr val="7030A0"/>
                </a:solidFill>
              </a:rPr>
              <a:t> 사용하기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2825" y="1382925"/>
            <a:ext cx="8906128" cy="61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087" y="2133826"/>
            <a:ext cx="5964303" cy="35887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import com.querydsl.jpa.impl.JPAQueryFactory;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void queryDslTest2()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JPAQueryFactory jpaQueryFactory = new JPAQueryFactory(entityManager);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QProduct qProduct = QProduct.product;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List&lt;Product&gt; productList = jpaQueryFactory.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select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From(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qProduct)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.where(qProduct.name.eq("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.orderBy(qProduct.price.asc())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.fetch();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for (Product product : productList)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Number : " + product.getNumber());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Name : " + product.getName());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Price : " + product.getPrice());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Stock : " + product.getStock());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330" y="2133826"/>
            <a:ext cx="3521034" cy="7590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latin typeface="Consolas"/>
              </a:rPr>
              <a:t>이 코드에서는 </a:t>
            </a:r>
            <a:r>
              <a:rPr lang="en-US" altLang="ko-KR" sz="1000">
                <a:latin typeface="Consolas"/>
              </a:rPr>
              <a:t>JPAQueryFactory</a:t>
            </a:r>
            <a:r>
              <a:rPr lang="ko-KR" altLang="en-US" sz="1000">
                <a:latin typeface="Consolas"/>
              </a:rPr>
              <a:t>를 활용해 쿼리를 작성했다</a:t>
            </a:r>
            <a:r>
              <a:rPr lang="en-US" altLang="ko-KR" sz="1000">
                <a:latin typeface="Consolas"/>
              </a:rPr>
              <a:t>. JPAQuery</a:t>
            </a:r>
            <a:r>
              <a:rPr lang="ko-KR" altLang="en-US" sz="1000">
                <a:latin typeface="Consolas"/>
              </a:rPr>
              <a:t>를 사용했을 때와 달리 </a:t>
            </a:r>
            <a:r>
              <a:rPr lang="en-US" altLang="ko-KR" sz="1000">
                <a:latin typeface="Consolas"/>
              </a:rPr>
              <a:t>JPAQueryFactory</a:t>
            </a:r>
            <a:r>
              <a:rPr lang="ko-KR" altLang="en-US" sz="1000">
                <a:latin typeface="Consolas"/>
              </a:rPr>
              <a:t>에서는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select </a:t>
            </a:r>
            <a:r>
              <a:rPr lang="ko-KR" altLang="en-US" sz="1000">
                <a:latin typeface="Consolas"/>
              </a:rPr>
              <a:t>절부터 작성 가능하다</a:t>
            </a:r>
            <a:r>
              <a:rPr lang="en-US" altLang="ko-KR" sz="1000">
                <a:latin typeface="Consolas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3330" y="3932615"/>
            <a:ext cx="4084342" cy="1542460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5456122" y="3026456"/>
            <a:ext cx="4450887" cy="122459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892948" y="3429000"/>
            <a:ext cx="4947449" cy="1274845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순서도: 다중 문서 12"/>
          <p:cNvSpPr/>
          <p:nvPr/>
        </p:nvSpPr>
        <p:spPr>
          <a:xfrm>
            <a:off x="7450665" y="3719126"/>
            <a:ext cx="282098" cy="237263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714F24-4FF6-3245-BD4F-12985B80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01" y="1314356"/>
            <a:ext cx="3710962" cy="4490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12CFEA-8326-A03F-364D-E218A3FD2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68" y="1314356"/>
            <a:ext cx="3710962" cy="4526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4947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8.6.4 </a:t>
            </a:r>
            <a:r>
              <a:rPr lang="ko-KR" altLang="en-US" sz="1400" b="1">
                <a:solidFill>
                  <a:srgbClr val="7030A0"/>
                </a:solidFill>
              </a:rPr>
              <a:t>기본적인 </a:t>
            </a:r>
            <a:r>
              <a:rPr lang="en-US" altLang="ko-KR" sz="1400" b="1">
                <a:solidFill>
                  <a:srgbClr val="7030A0"/>
                </a:solidFill>
              </a:rPr>
              <a:t>@QueryDSL</a:t>
            </a:r>
            <a:r>
              <a:rPr lang="ko-KR" altLang="en-US" sz="1400" b="1">
                <a:solidFill>
                  <a:srgbClr val="7030A0"/>
                </a:solidFill>
              </a:rPr>
              <a:t> 사용하기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449" y="2003197"/>
            <a:ext cx="5798048" cy="3747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void queryDslTest3()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JPAQueryFactory jpaQueryFactory = new JPAQueryFactory(entityManager);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QProduct qProduct = QProduct.product;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  <a:latin typeface="Consolas"/>
              </a:rPr>
              <a:t>        List&lt;String&gt; </a:t>
            </a:r>
            <a:r>
              <a:rPr lang="en-US" altLang="ko-KR" sz="1000">
                <a:latin typeface="Consolas"/>
              </a:rPr>
              <a:t>productList = jpaQueryFactory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.select(qProduct.name)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.from(qProduct)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.where(qProduct.name.eq("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.orderBy(qProduct.price.asc())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.fetch();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for (String product : productList)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Name : " + product);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}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  <a:latin typeface="Consolas"/>
              </a:rPr>
              <a:t>        List&lt;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Tuple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&gt; </a:t>
            </a:r>
            <a:r>
              <a:rPr lang="en-US" altLang="ko-KR" sz="1000">
                <a:latin typeface="Consolas"/>
              </a:rPr>
              <a:t>tupleList = jpaQueryFactory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.select(qProduct.name, qProduct.price)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.from(qProduct)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.where(qProduct.name.eq("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.orderBy(qProduct.price.asc())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    .fetch();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6754" y="4072190"/>
            <a:ext cx="3521034" cy="14599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latin typeface="Consolas"/>
              </a:rPr>
              <a:t>이 코드의 </a:t>
            </a:r>
            <a:r>
              <a:rPr lang="en-US" altLang="ko-KR" sz="1000">
                <a:latin typeface="Consolas"/>
              </a:rPr>
              <a:t>3~17</a:t>
            </a:r>
            <a:r>
              <a:rPr lang="ko-KR" altLang="en-US" sz="1000">
                <a:latin typeface="Consolas"/>
              </a:rPr>
              <a:t>번 줄은 </a:t>
            </a:r>
            <a:r>
              <a:rPr lang="en-US" altLang="ko-KR" sz="1000">
                <a:latin typeface="Consolas"/>
              </a:rPr>
              <a:t>select </a:t>
            </a:r>
            <a:r>
              <a:rPr lang="ko-KR" altLang="en-US" sz="1000">
                <a:latin typeface="Consolas"/>
              </a:rPr>
              <a:t>대상이 하나인 경우이다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만약 조회 대상이 여러 개일 경우에는 </a:t>
            </a:r>
            <a:r>
              <a:rPr lang="en-US" altLang="ko-KR" sz="1000">
                <a:latin typeface="Consolas"/>
              </a:rPr>
              <a:t>20</a:t>
            </a:r>
            <a:r>
              <a:rPr lang="ko-KR" altLang="en-US" sz="1000">
                <a:latin typeface="Consolas"/>
              </a:rPr>
              <a:t>번 줄과 같이 쉼표</a:t>
            </a:r>
            <a:r>
              <a:rPr lang="en-US" altLang="ko-KR" sz="1000">
                <a:latin typeface="Consolas"/>
              </a:rPr>
              <a:t>(,)</a:t>
            </a:r>
            <a:r>
              <a:rPr lang="ko-KR" altLang="en-US" sz="1000">
                <a:latin typeface="Consolas"/>
              </a:rPr>
              <a:t>로 구분해서 작성하면 되고</a:t>
            </a:r>
            <a:r>
              <a:rPr lang="en-US" altLang="ko-KR" sz="1000">
                <a:latin typeface="Consolas"/>
              </a:rPr>
              <a:t>, </a:t>
            </a:r>
            <a:r>
              <a:rPr lang="ko-KR" altLang="en-US" sz="1000">
                <a:latin typeface="Consolas"/>
              </a:rPr>
              <a:t>리턴 타입을 </a:t>
            </a:r>
            <a:r>
              <a:rPr lang="en-US" altLang="ko-KR" sz="1000">
                <a:latin typeface="Consolas"/>
              </a:rPr>
              <a:t>List&lt;String&gt; </a:t>
            </a:r>
            <a:r>
              <a:rPr lang="ko-KR" altLang="en-US" sz="1000">
                <a:latin typeface="Consolas"/>
              </a:rPr>
              <a:t>타입이 아닌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List&lt;Tuple&gt; </a:t>
            </a:r>
            <a:r>
              <a:rPr lang="ko-KR" altLang="en-US" sz="1000">
                <a:latin typeface="Consolas"/>
              </a:rPr>
              <a:t>타입으로 지정한다</a:t>
            </a:r>
            <a:r>
              <a:rPr lang="en-US" altLang="ko-KR" sz="1000">
                <a:latin typeface="Consolas"/>
              </a:rPr>
              <a:t>.</a:t>
            </a:r>
            <a:r>
              <a:rPr lang="ko-KR" altLang="en-US" sz="1000">
                <a:latin typeface="Consolas"/>
              </a:rPr>
              <a:t> </a:t>
            </a:r>
            <a:r>
              <a:rPr lang="en-US" altLang="ko-KR" sz="1000">
                <a:latin typeface="Consolas"/>
              </a:rPr>
              <a:t>(정해진 엔티티 객체 단위가 아니라 각</a:t>
            </a:r>
            <a:r>
              <a:rPr lang="ko-KR" altLang="en-US" sz="1000">
                <a:latin typeface="Consolas"/>
              </a:rPr>
              <a:t>각</a:t>
            </a:r>
            <a:r>
              <a:rPr lang="en-US" altLang="ko-KR" sz="1000">
                <a:latin typeface="Consolas"/>
              </a:rPr>
              <a:t>의 </a:t>
            </a:r>
            <a:r>
              <a:rPr lang="ko-KR" altLang="en-US" sz="1000">
                <a:latin typeface="Consolas"/>
              </a:rPr>
              <a:t>다른 </a:t>
            </a:r>
            <a:r>
              <a:rPr lang="en-US" altLang="ko-KR" sz="1000">
                <a:latin typeface="Consolas"/>
              </a:rPr>
              <a:t>데이터를 추출하는 경우 Tuple 객체를 이용한다.)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0695" y="1320603"/>
            <a:ext cx="9346583" cy="565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184649" y="2726472"/>
            <a:ext cx="5798048" cy="11578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        for (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Tuple</a:t>
            </a:r>
            <a:r>
              <a:rPr lang="en-US" altLang="ko-KR" sz="1000">
                <a:latin typeface="Consolas"/>
              </a:rPr>
              <a:t> product : tupleList)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Name : " + product.get(qProduct.name));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System.out.println("Product Price : " + product.get(qProduct.price));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}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197475" y="4519084"/>
            <a:ext cx="1746250" cy="306916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8.6.4 </a:t>
            </a:r>
            <a:r>
              <a:rPr lang="ko-KR" altLang="en-US" sz="1400" b="1">
                <a:solidFill>
                  <a:srgbClr val="7030A0"/>
                </a:solidFill>
              </a:rPr>
              <a:t>기본적인 </a:t>
            </a:r>
            <a:r>
              <a:rPr lang="en-US" altLang="ko-KR" sz="1400" b="1">
                <a:solidFill>
                  <a:srgbClr val="7030A0"/>
                </a:solidFill>
              </a:rPr>
              <a:t>@QueryDSL</a:t>
            </a:r>
            <a:r>
              <a:rPr lang="ko-KR" altLang="en-US" sz="1400" b="1">
                <a:solidFill>
                  <a:srgbClr val="7030A0"/>
                </a:solidFill>
              </a:rPr>
              <a:t> 사용하기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1681" y="2048441"/>
            <a:ext cx="5798048" cy="34392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package com.springboot.advanced_jpa.config;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com.querydsl.jpa.impl.JPAQueryFactory;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javax.persistence.EntityManager;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javax.persistence.PersistenceContext;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org.springframework.context.annotation.Bean;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org.springframework.context.annotation.Configuration;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@Configuration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QueryDSLConfiguration {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@PersistenceContext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EntityManager entityManager;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@Bean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JPAQueryFactory jpaQueryFactory(){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new JPAQueryFactory(entityManager);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0599" y="1309160"/>
            <a:ext cx="9628410" cy="633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0934" y="2864402"/>
            <a:ext cx="2652836" cy="564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542703" y="2016922"/>
            <a:ext cx="3521034" cy="77199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latin typeface="Consolas"/>
              </a:rPr>
              <a:t>JPAQueryFactory </a:t>
            </a:r>
            <a:r>
              <a:rPr lang="ko-KR" altLang="en-US" sz="1000" b="1">
                <a:latin typeface="Consolas"/>
              </a:rPr>
              <a:t>객체를 </a:t>
            </a:r>
            <a:r>
              <a:rPr lang="en-US" altLang="ko-KR" sz="1000" b="1">
                <a:latin typeface="Consolas"/>
              </a:rPr>
              <a:t>@Bean </a:t>
            </a:r>
            <a:r>
              <a:rPr lang="ko-KR" altLang="en-US" sz="1000" b="1">
                <a:latin typeface="Consolas"/>
              </a:rPr>
              <a:t>객체로 등록해두면</a:t>
            </a:r>
            <a:r>
              <a:rPr lang="ko-KR" altLang="en-US" sz="1000">
                <a:latin typeface="Consolas"/>
              </a:rPr>
              <a:t> 앞에서 작성한 예제 처럼 매번 </a:t>
            </a:r>
            <a:r>
              <a:rPr lang="en-US" altLang="ko-KR" sz="1000">
                <a:latin typeface="Consolas"/>
              </a:rPr>
              <a:t>JPAQueryFactory</a:t>
            </a:r>
            <a:r>
              <a:rPr lang="ko-KR" altLang="en-US" sz="1000">
                <a:latin typeface="Consolas"/>
              </a:rPr>
              <a:t>를 초기화 하지 않고 스프링 컨테이너에서 가져다 쓸 수 있다</a:t>
            </a:r>
            <a:r>
              <a:rPr lang="en-US" altLang="ko-KR" sz="1000">
                <a:latin typeface="Consolas"/>
              </a:rPr>
              <a:t>. </a:t>
            </a:r>
            <a:endParaRPr lang="ko-KR" altLang="en-US" sz="1000">
              <a:latin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82" y="4836582"/>
            <a:ext cx="4508499" cy="640504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>
                <a:latin typeface="Consolas"/>
              </a:rPr>
              <a:t>@PersistenceContext</a:t>
            </a:r>
          </a:p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  <a:latin typeface="Consolas"/>
              </a:rPr>
              <a:t>EntityManager </a:t>
            </a:r>
            <a:r>
              <a:rPr lang="en-US" altLang="ko-KR" sz="900" b="1">
                <a:solidFill>
                  <a:srgbClr val="800080"/>
                </a:solidFill>
                <a:latin typeface="Consolas"/>
              </a:rPr>
              <a:t>entityManager</a:t>
            </a:r>
            <a:r>
              <a:rPr lang="en-US" altLang="ko-KR" sz="900">
                <a:latin typeface="Consolas"/>
              </a:rPr>
              <a:t>;</a:t>
            </a:r>
          </a:p>
          <a:p>
            <a:pPr lvl="0">
              <a:defRPr/>
            </a:pPr>
            <a:r>
              <a:rPr lang="ko-KR" altLang="en-US" sz="900">
                <a:latin typeface="Consolas"/>
              </a:rPr>
              <a:t>     </a:t>
            </a:r>
            <a:r>
              <a:rPr lang="en-US" altLang="ko-KR" sz="900">
                <a:latin typeface="Consolas"/>
              </a:rPr>
              <a:t>:</a:t>
            </a:r>
          </a:p>
          <a:p>
            <a:pPr lvl="0">
              <a:defRPr/>
            </a:pPr>
            <a:r>
              <a:rPr lang="en-US" altLang="ko-KR" sz="900">
                <a:solidFill>
                  <a:schemeClr val="dk1"/>
                </a:solidFill>
                <a:latin typeface="Consolas"/>
              </a:rPr>
              <a:t>JPAQueryFactory jpaQueryFactory = new JPAQueryFactory(entityManager);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386" y="4630734"/>
            <a:ext cx="1609725" cy="2000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3069167" y="4191000"/>
            <a:ext cx="2571748" cy="836083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000497" y="4572000"/>
            <a:ext cx="1651002" cy="645583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8.6.4 </a:t>
            </a:r>
            <a:r>
              <a:rPr lang="ko-KR" altLang="en-US" sz="1400" b="1">
                <a:solidFill>
                  <a:srgbClr val="7030A0"/>
                </a:solidFill>
              </a:rPr>
              <a:t>기본적인 </a:t>
            </a:r>
            <a:r>
              <a:rPr lang="en-US" altLang="ko-KR" sz="1400" b="1">
                <a:solidFill>
                  <a:srgbClr val="7030A0"/>
                </a:solidFill>
              </a:rPr>
              <a:t>@QueryDSL</a:t>
            </a:r>
            <a:r>
              <a:rPr lang="ko-KR" altLang="en-US" sz="1400" b="1">
                <a:solidFill>
                  <a:srgbClr val="7030A0"/>
                </a:solidFill>
              </a:rPr>
              <a:t> 사용하기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6761" y="2070844"/>
            <a:ext cx="5798048" cy="34422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</a:t>
            </a:r>
            <a:r>
              <a:rPr lang="ko-KR" altLang="en-US" sz="1100">
                <a:latin typeface="Consolas"/>
              </a:rPr>
              <a:t>   </a:t>
            </a:r>
            <a:r>
              <a:rPr lang="en-US" altLang="ko-KR" sz="1100">
                <a:latin typeface="Consolas"/>
              </a:rPr>
              <a:t>@Autowired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JPAQueryFactory jpaQueryFactory;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void queryDslTest4()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QProduct qProduct = QProduct.product;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List&lt;String&gt; productList =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jpaQueryFactory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.select(qProduct.name)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.from(qProduct)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.where(qProduct.name.eq("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.orderBy(qProduct.price.asc())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.fetch();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for (String product : productList)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System.out.println("Product Name : " + product);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System.out.println("----------------");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6761" y="1320373"/>
            <a:ext cx="9091144" cy="629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73868" y="2055670"/>
            <a:ext cx="2787793" cy="768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3473" y="5165103"/>
            <a:ext cx="4753917" cy="62987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79880" y="3124244"/>
            <a:ext cx="3345359" cy="149082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7617981" y="3984604"/>
            <a:ext cx="3027815" cy="5813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4123883" y="2519142"/>
            <a:ext cx="3494098" cy="146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같음 기호 13"/>
          <p:cNvSpPr/>
          <p:nvPr/>
        </p:nvSpPr>
        <p:spPr>
          <a:xfrm>
            <a:off x="8756440" y="4759725"/>
            <a:ext cx="405727" cy="283878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872318" y="1622909"/>
            <a:ext cx="23677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자유형: 도형 16"/>
          <p:cNvSpPr/>
          <p:nvPr/>
        </p:nvSpPr>
        <p:spPr>
          <a:xfrm>
            <a:off x="9642985" y="1659242"/>
            <a:ext cx="1552323" cy="3427486"/>
          </a:xfrm>
          <a:custGeom>
            <a:avLst/>
            <a:gdLst>
              <a:gd name="connsiteX0" fmla="*/ 33910 w 1552323"/>
              <a:gd name="connsiteY0" fmla="*/ 0 h 3427486"/>
              <a:gd name="connsiteX1" fmla="*/ 76300 w 1552323"/>
              <a:gd name="connsiteY1" fmla="*/ 145335 h 3427486"/>
              <a:gd name="connsiteX2" fmla="*/ 706085 w 1552323"/>
              <a:gd name="connsiteY2" fmla="*/ 302782 h 3427486"/>
              <a:gd name="connsiteX3" fmla="*/ 1263203 w 1552323"/>
              <a:gd name="connsiteY3" fmla="*/ 708509 h 3427486"/>
              <a:gd name="connsiteX4" fmla="*/ 1547818 w 1552323"/>
              <a:gd name="connsiteY4" fmla="*/ 1986247 h 3427486"/>
              <a:gd name="connsiteX5" fmla="*/ 1051256 w 1552323"/>
              <a:gd name="connsiteY5" fmla="*/ 3427486 h 342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2323" h="3427486">
                <a:moveTo>
                  <a:pt x="33910" y="0"/>
                </a:moveTo>
                <a:cubicBezTo>
                  <a:pt x="-910" y="47435"/>
                  <a:pt x="-35729" y="94871"/>
                  <a:pt x="76300" y="145335"/>
                </a:cubicBezTo>
                <a:cubicBezTo>
                  <a:pt x="188329" y="195799"/>
                  <a:pt x="508268" y="208920"/>
                  <a:pt x="706085" y="302782"/>
                </a:cubicBezTo>
                <a:cubicBezTo>
                  <a:pt x="903902" y="396644"/>
                  <a:pt x="1122914" y="427932"/>
                  <a:pt x="1263203" y="708509"/>
                </a:cubicBezTo>
                <a:cubicBezTo>
                  <a:pt x="1403492" y="989087"/>
                  <a:pt x="1583142" y="1533084"/>
                  <a:pt x="1547818" y="1986247"/>
                </a:cubicBezTo>
                <a:cubicBezTo>
                  <a:pt x="1512494" y="2439410"/>
                  <a:pt x="1281875" y="2933448"/>
                  <a:pt x="1051256" y="3427486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QuerydslPredicateExecutor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/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B2A2D-2FFA-F9F7-7D3F-9AD3C4173B55}"/>
              </a:ext>
            </a:extLst>
          </p:cNvPr>
          <p:cNvSpPr txBox="1"/>
          <p:nvPr/>
        </p:nvSpPr>
        <p:spPr>
          <a:xfrm>
            <a:off x="1419689" y="3443746"/>
            <a:ext cx="6348454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org.springframework.data.querydsl.QuerydslPredicateExecutor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interface </a:t>
            </a:r>
            <a:r>
              <a:rPr lang="en-US" altLang="ko-KR" sz="1100" dirty="0" err="1">
                <a:latin typeface="Consolas" panose="020B0609020204030204" pitchFamily="49" charset="0"/>
              </a:rPr>
              <a:t>QProductRepository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100" dirty="0">
                <a:latin typeface="Consolas" panose="020B0609020204030204" pitchFamily="49" charset="0"/>
              </a:rPr>
              <a:t>&lt;Product, Long&gt;,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QuerydslPredicateExecutor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&lt;Product&gt; 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95A8CD-F96F-1233-3DAE-F959114D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51" y="1340123"/>
            <a:ext cx="8688654" cy="762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7E6E87-C912-84C3-0BB5-BCAF82E9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51" y="2169458"/>
            <a:ext cx="9006054" cy="10952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2450D5-C818-53AE-D57D-85A30902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50" y="3472965"/>
            <a:ext cx="2756042" cy="1619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5BE887-A169-8F11-FF65-378348C2A345}"/>
              </a:ext>
            </a:extLst>
          </p:cNvPr>
          <p:cNvGrpSpPr/>
          <p:nvPr/>
        </p:nvGrpSpPr>
        <p:grpSpPr>
          <a:xfrm>
            <a:off x="1514120" y="5406781"/>
            <a:ext cx="5184207" cy="847393"/>
            <a:chOff x="2742851" y="5406781"/>
            <a:chExt cx="5184207" cy="8473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E0C493-D088-4BEE-541F-F538E51B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7953" y="6000161"/>
              <a:ext cx="1936850" cy="25401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AF3C21-14A9-97D6-7B69-D4B20144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2851" y="5406781"/>
              <a:ext cx="2025754" cy="3001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E14C10-B91B-7E7A-4D86-5E60B987AFCE}"/>
                </a:ext>
              </a:extLst>
            </p:cNvPr>
            <p:cNvSpPr txBox="1"/>
            <p:nvPr/>
          </p:nvSpPr>
          <p:spPr>
            <a:xfrm>
              <a:off x="4966378" y="5406831"/>
              <a:ext cx="2960680" cy="306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Consolas" panose="020B0609020204030204" pitchFamily="49" charset="0"/>
                </a:rPr>
                <a:t>QuerydslPredicateExecutor</a:t>
              </a:r>
              <a:r>
                <a:rPr lang="en-US" altLang="ko-KR" sz="1400" b="1" dirty="0">
                  <a:latin typeface="Consolas" panose="020B0609020204030204" pitchFamily="49" charset="0"/>
                </a:rPr>
                <a:t>&lt;T&gt;</a:t>
              </a:r>
              <a:endParaRPr lang="ko-KR" altLang="en-US" sz="1400" b="1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6AD3149-2440-1B93-42A4-238CE6CDF7E1}"/>
                </a:ext>
              </a:extLst>
            </p:cNvPr>
            <p:cNvCxnSpPr>
              <a:cxnSpLocks/>
              <a:stCxn id="5" idx="0"/>
              <a:endCxn id="11" idx="2"/>
            </p:cNvCxnSpPr>
            <p:nvPr/>
          </p:nvCxnSpPr>
          <p:spPr>
            <a:xfrm flipV="1">
              <a:off x="4966378" y="5713077"/>
              <a:ext cx="1480340" cy="2870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601BB2-C891-079E-7B0B-9E90FF3AEF77}"/>
                </a:ext>
              </a:extLst>
            </p:cNvPr>
            <p:cNvCxnSpPr>
              <a:stCxn id="5" idx="0"/>
              <a:endCxn id="9" idx="2"/>
            </p:cNvCxnSpPr>
            <p:nvPr/>
          </p:nvCxnSpPr>
          <p:spPr>
            <a:xfrm flipH="1" flipV="1">
              <a:off x="3755728" y="5706971"/>
              <a:ext cx="1210650" cy="29319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39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QuerydslPredicateExecutor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/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2198" y="2365308"/>
            <a:ext cx="5798048" cy="260483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Optional&lt;T&gt; findOne(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Iterable&lt;T&gt; findAll(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Iterable&lt;T&gt; findAll(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, Sort sort);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Iterable&lt;T&gt; findAll(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, OrderSpecifier&lt;?&gt;... orders);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Iterable&lt;T&gt; findAll(OrderSpecifier&lt;?&gt;... orders);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Page&lt;T&gt; findAll(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, Pageable pageable);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long count(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boolean exists(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 predicate</a:t>
            </a:r>
            <a:r>
              <a:rPr lang="en-US" altLang="ko-KR" sz="1100">
                <a:latin typeface="Consolas"/>
              </a:rPr>
              <a:t>);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4189" y="1422838"/>
            <a:ext cx="7766140" cy="752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2197" y="5141169"/>
            <a:ext cx="8858369" cy="812131"/>
          </a:xfrm>
          <a:prstGeom prst="rect">
            <a:avLst/>
          </a:prstGeom>
        </p:spPr>
      </p:pic>
      <p:sp>
        <p:nvSpPr>
          <p:cNvPr id="4" name="순서도: 다중 문서 3"/>
          <p:cNvSpPr/>
          <p:nvPr/>
        </p:nvSpPr>
        <p:spPr>
          <a:xfrm>
            <a:off x="1407934" y="2243465"/>
            <a:ext cx="236170" cy="1901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6DACFB-F057-6D50-9D14-E5BE4EB19283}"/>
              </a:ext>
            </a:extLst>
          </p:cNvPr>
          <p:cNvCxnSpPr/>
          <p:nvPr/>
        </p:nvCxnSpPr>
        <p:spPr>
          <a:xfrm>
            <a:off x="8608219" y="5422106"/>
            <a:ext cx="16216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D30122-2578-0065-02CD-1AFD8CE17ECB}"/>
              </a:ext>
            </a:extLst>
          </p:cNvPr>
          <p:cNvCxnSpPr/>
          <p:nvPr/>
        </p:nvCxnSpPr>
        <p:spPr>
          <a:xfrm>
            <a:off x="1564481" y="5664994"/>
            <a:ext cx="34575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F63171-1098-6E1D-5372-CC8CAD871B34}"/>
              </a:ext>
            </a:extLst>
          </p:cNvPr>
          <p:cNvSpPr txBox="1"/>
          <p:nvPr/>
        </p:nvSpPr>
        <p:spPr>
          <a:xfrm>
            <a:off x="7334510" y="4139148"/>
            <a:ext cx="338613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666666"/>
                </a:solidFill>
                <a:latin typeface="Noto Sans KR"/>
              </a:rPr>
              <a:t>‘</a:t>
            </a:r>
            <a:r>
              <a:rPr lang="ko-KR" altLang="en-US" sz="1200" dirty="0">
                <a:solidFill>
                  <a:srgbClr val="666666"/>
                </a:solidFill>
                <a:latin typeface="Noto Sans KR"/>
              </a:rPr>
              <a:t>서술하다</a:t>
            </a:r>
            <a:r>
              <a:rPr lang="en-US" altLang="ko-KR" sz="1200" dirty="0">
                <a:solidFill>
                  <a:srgbClr val="666666"/>
                </a:solidFill>
                <a:latin typeface="Noto Sans KR"/>
              </a:rPr>
              <a:t>’, ‘</a:t>
            </a:r>
            <a:r>
              <a:rPr lang="ko-KR" altLang="en-US" sz="1200" dirty="0">
                <a:solidFill>
                  <a:srgbClr val="666666"/>
                </a:solidFill>
                <a:latin typeface="Noto Sans KR"/>
              </a:rPr>
              <a:t>단정하다</a:t>
            </a:r>
            <a:r>
              <a:rPr lang="en-US" altLang="ko-KR" sz="1200" dirty="0">
                <a:solidFill>
                  <a:srgbClr val="666666"/>
                </a:solidFill>
                <a:latin typeface="Noto Sans KR"/>
              </a:rPr>
              <a:t>’</a:t>
            </a:r>
            <a:r>
              <a:rPr lang="ko-KR" altLang="en-US" sz="1200" dirty="0">
                <a:solidFill>
                  <a:srgbClr val="666666"/>
                </a:solidFill>
                <a:latin typeface="Noto Sans KR"/>
              </a:rPr>
              <a:t>의 단어 뜻을 지닌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Predicate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는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oto Sans KR"/>
              </a:rPr>
              <a:t>보통쿼리문의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where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문을 작성할 때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Parameter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의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Type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및 값 유무에 따라 조건을 다르게 하고 싶을 사용하게 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QuerydslPredicateExecutor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/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/>
              <a:t>       </a:t>
            </a:r>
            <a:r>
              <a:rPr lang="en-US" altLang="ko-KR" sz="1400" dirty="0"/>
              <a:t>test </a:t>
            </a:r>
            <a:r>
              <a:rPr lang="ko-KR" altLang="en-US" sz="1400" dirty="0"/>
              <a:t>디렉터리에 다음과 같이 </a:t>
            </a:r>
            <a:r>
              <a:rPr lang="en-US" altLang="ko-KR" sz="1400" dirty="0" err="1"/>
              <a:t>QProductRepositoryTest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생성한다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993" y="1774160"/>
            <a:ext cx="5798048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package com.springboot.advanced_jpa.data.repository;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com.querydsl.core.types.Predicate;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com.springboot.advanced_jpa.data.entity.Product;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com.springboot.advanced_jpa.data.entity.QProduct;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java.util.Optional;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org.junit.jupiter.api.Test;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org.springframework.beans.factory.annotation.Autowired;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org.springframework.boot.test.context.SpringBootTest;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@SpringBootTest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QProductRepositoryTest {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@Autowired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QProductRepository qProductRepository;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02208" y="1140895"/>
            <a:ext cx="2602799" cy="959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4759240" y="3429000"/>
            <a:ext cx="6395230" cy="27698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void queryDSLTest1()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Predicate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predicate</a:t>
            </a:r>
            <a:r>
              <a:rPr lang="en-US" altLang="ko-KR" sz="1100">
                <a:latin typeface="Consolas"/>
              </a:rPr>
              <a:t> = QProduct.product.name.containsIgnoreCase("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.and(QProduct.product.price.between(1000, 2500));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Optional&lt;Product&gt; foundProduct = </a:t>
            </a:r>
            <a:r>
              <a:rPr lang="en-US" altLang="ko-KR" sz="1100" b="1">
                <a:solidFill>
                  <a:schemeClr val="dk1"/>
                </a:solidFill>
                <a:latin typeface="Consolas"/>
              </a:rPr>
              <a:t>qProductRepository.findOne(</a:t>
            </a: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predicate</a:t>
            </a:r>
            <a:r>
              <a:rPr lang="en-US" altLang="ko-KR" sz="1100" b="1">
                <a:solidFill>
                  <a:schemeClr val="dk1"/>
                </a:solidFill>
                <a:latin typeface="Consolas"/>
              </a:rPr>
              <a:t>);</a:t>
            </a:r>
            <a:endParaRPr lang="en-US" altLang="ko-KR" sz="110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if(foundProduct.isPresent()){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Product product = foundProduct.get();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System.out.println(product.getNumber());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System.out.println(product.getName());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System.out.println(product.getPrice());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System.out.println(product.getStock());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ABF2D9C7-E846-EEB6-92A4-520645294DAE}"/>
              </a:ext>
            </a:extLst>
          </p:cNvPr>
          <p:cNvSpPr/>
          <p:nvPr/>
        </p:nvSpPr>
        <p:spPr>
          <a:xfrm>
            <a:off x="8599885" y="2351549"/>
            <a:ext cx="2407444" cy="8274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858"/>
              <a:gd name="adj6" fmla="val -715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 err="1"/>
              <a:t>findOne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매개변수로 사용하기 위한 조건절을 서술하기 위해서 </a:t>
            </a:r>
            <a:r>
              <a:rPr lang="en-US" altLang="ko-KR" sz="1100" dirty="0"/>
              <a:t>Predicate </a:t>
            </a:r>
            <a:r>
              <a:rPr lang="ko-KR" altLang="en-US" sz="1100" dirty="0"/>
              <a:t>인터페이스를 활용한다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QuerydslPredicateExecutor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/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119" y="2152903"/>
            <a:ext cx="6379678" cy="2769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</a:t>
            </a:r>
            <a:r>
              <a:rPr lang="ko-KR" altLang="en-US" sz="1100">
                <a:latin typeface="Consolas"/>
              </a:rPr>
              <a:t>   </a:t>
            </a:r>
            <a:r>
              <a:rPr lang="en-US" altLang="ko-KR" sz="1100">
                <a:latin typeface="Consolas"/>
              </a:rPr>
              <a:t>@Test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void queryDSLTest2()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QProduct qProduct = QProduct.product;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 b="1">
                <a:latin typeface="Consolas"/>
              </a:rPr>
              <a:t>Iterable&lt;Product&gt;</a:t>
            </a:r>
            <a:r>
              <a:rPr lang="en-US" altLang="ko-KR" sz="1100">
                <a:latin typeface="Consolas"/>
              </a:rPr>
              <a:t> productList = qProductRepository.</a:t>
            </a:r>
            <a:r>
              <a:rPr lang="en-US" altLang="ko-KR" sz="1100" b="1">
                <a:latin typeface="Consolas"/>
              </a:rPr>
              <a:t>findAll</a:t>
            </a:r>
            <a:r>
              <a:rPr lang="en-US" altLang="ko-KR" sz="1100"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 qProduct.name.contains("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펜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 .and(qProduct.price.between(550, 1500)</a:t>
            </a:r>
            <a:r>
              <a:rPr lang="en-US" altLang="ko-KR" sz="11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for (Product product : productList)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System.out.println(product.getNumber());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System.out.println(product.getName());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System.out.println(product.getPrice());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System.out.println(product.getStock());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4786" y="5122737"/>
            <a:ext cx="9106666" cy="749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1444786" y="1375386"/>
            <a:ext cx="9183172" cy="651848"/>
            <a:chOff x="1444786" y="1375386"/>
            <a:chExt cx="9183172" cy="6518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44786" y="1375386"/>
              <a:ext cx="9183172" cy="6518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10044113" y="1424311"/>
              <a:ext cx="13573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했</a:t>
              </a: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 rot="5400000">
            <a:off x="2000253" y="2487080"/>
            <a:ext cx="1185333" cy="84672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444750" y="1929256"/>
            <a:ext cx="406242" cy="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3232284"/>
            <a:ext cx="5381136" cy="69963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Predicate 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predicate</a:t>
            </a:r>
            <a:r>
              <a:rPr lang="en-US" altLang="ko-KR" sz="1000">
                <a:latin typeface="Consolas"/>
              </a:rPr>
              <a:t> = QProduct.product.name.containsIgnoreCase("</a:t>
            </a:r>
            <a:r>
              <a:rPr lang="ko-KR" altLang="en-US" sz="1000">
                <a:latin typeface="Consolas"/>
              </a:rPr>
              <a:t>펜</a:t>
            </a:r>
            <a:r>
              <a:rPr lang="en-US" altLang="ko-KR" sz="100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.and(QProduct.product.price.between(1000, 2500));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Optional&lt;Product&gt; foundProduct = </a:t>
            </a:r>
            <a:r>
              <a:rPr lang="en-US" altLang="ko-KR" sz="1000" b="1">
                <a:solidFill>
                  <a:schemeClr val="dk1"/>
                </a:solidFill>
                <a:latin typeface="Consolas"/>
              </a:rPr>
              <a:t>qProductRepository.findOne(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predicate</a:t>
            </a:r>
            <a:r>
              <a:rPr lang="en-US" altLang="ko-KR" sz="1000" b="1">
                <a:solidFill>
                  <a:schemeClr val="dk1"/>
                </a:solidFill>
                <a:latin typeface="Consolas"/>
              </a:rP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598" y="1350762"/>
            <a:ext cx="8099531" cy="4573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417017" y="2924869"/>
            <a:ext cx="2234527" cy="5631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46980" y="2909792"/>
            <a:ext cx="2669523" cy="5631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42562" y="2529148"/>
            <a:ext cx="1689573" cy="23840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3659891" y="2666041"/>
            <a:ext cx="1734351" cy="31290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w="lg" len="lg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430474" y="2686761"/>
            <a:ext cx="734832" cy="2230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12055" y="2690755"/>
            <a:ext cx="687371" cy="2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interface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0255" y="2771766"/>
            <a:ext cx="687371" cy="2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16881" y="3987173"/>
            <a:ext cx="687371" cy="242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44484" y="2705998"/>
            <a:ext cx="1060515" cy="23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abstract class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3368" y="3971600"/>
            <a:ext cx="1060515" cy="23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class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9C0D4E-CF7A-E064-AE5D-1C4C561502BE}"/>
              </a:ext>
            </a:extLst>
          </p:cNvPr>
          <p:cNvGrpSpPr/>
          <p:nvPr/>
        </p:nvGrpSpPr>
        <p:grpSpPr>
          <a:xfrm>
            <a:off x="6096000" y="5765354"/>
            <a:ext cx="5184207" cy="847393"/>
            <a:chOff x="2742851" y="5406781"/>
            <a:chExt cx="5184207" cy="84739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6FBD33-B2BF-3BE4-1953-F32ADFA1F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953" y="6000161"/>
              <a:ext cx="1936850" cy="25401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9C2C45-11CC-989F-2939-8E98CE87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2851" y="5406781"/>
              <a:ext cx="2025754" cy="3001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E709B7-2B36-99E9-2CD7-732B1E290D83}"/>
                </a:ext>
              </a:extLst>
            </p:cNvPr>
            <p:cNvSpPr txBox="1"/>
            <p:nvPr/>
          </p:nvSpPr>
          <p:spPr>
            <a:xfrm>
              <a:off x="4966378" y="5406831"/>
              <a:ext cx="2960680" cy="306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latin typeface="Consolas" panose="020B0609020204030204" pitchFamily="49" charset="0"/>
                </a:rPr>
                <a:t>QuerydslPredicateExecutor</a:t>
              </a:r>
              <a:r>
                <a:rPr lang="en-US" altLang="ko-KR" sz="1400" b="1" dirty="0">
                  <a:latin typeface="Consolas" panose="020B0609020204030204" pitchFamily="49" charset="0"/>
                </a:rPr>
                <a:t>&lt;T&gt;</a:t>
              </a:r>
              <a:endParaRPr lang="ko-KR" altLang="en-US" sz="1400" b="1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0042291-2FEE-965F-4A9F-4F79CD7DBAD4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4966378" y="5713077"/>
              <a:ext cx="1480340" cy="28708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0955FAE-E8E6-A568-FA50-ADFECBEA8DF4}"/>
                </a:ext>
              </a:extLst>
            </p:cNvPr>
            <p:cNvCxnSpPr>
              <a:stCxn id="8" idx="0"/>
              <a:endCxn id="10" idx="2"/>
            </p:cNvCxnSpPr>
            <p:nvPr/>
          </p:nvCxnSpPr>
          <p:spPr>
            <a:xfrm flipH="1" flipV="1">
              <a:off x="3755728" y="5706971"/>
              <a:ext cx="1210650" cy="29319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triangle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5DD233-09E7-10B6-0411-FAB5F5AC55F9}"/>
              </a:ext>
            </a:extLst>
          </p:cNvPr>
          <p:cNvSpPr txBox="1"/>
          <p:nvPr/>
        </p:nvSpPr>
        <p:spPr>
          <a:xfrm>
            <a:off x="6126328" y="5434501"/>
            <a:ext cx="1899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QuerydslPredicateExecutor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ACC554-8643-F381-5CA8-6E908D03F75A}"/>
              </a:ext>
            </a:extLst>
          </p:cNvPr>
          <p:cNvSpPr txBox="1"/>
          <p:nvPr/>
        </p:nvSpPr>
        <p:spPr>
          <a:xfrm>
            <a:off x="5693626" y="5426945"/>
            <a:ext cx="561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VS.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FE3F12-3A58-717B-712D-9EB969DCFFF5}"/>
              </a:ext>
            </a:extLst>
          </p:cNvPr>
          <p:cNvSpPr txBox="1"/>
          <p:nvPr/>
        </p:nvSpPr>
        <p:spPr>
          <a:xfrm>
            <a:off x="3763364" y="5420212"/>
            <a:ext cx="2034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QuerydslRepositorySupport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1E00E1-1D05-40BF-1EC9-ADF31567AE0D}"/>
              </a:ext>
            </a:extLst>
          </p:cNvPr>
          <p:cNvSpPr txBox="1"/>
          <p:nvPr/>
        </p:nvSpPr>
        <p:spPr>
          <a:xfrm>
            <a:off x="2841854" y="4695432"/>
            <a:ext cx="2321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JpaRepository</a:t>
            </a:r>
            <a:r>
              <a:rPr lang="ko-KR" altLang="en-US" sz="1000" dirty="0"/>
              <a:t>뿐 아니라 </a:t>
            </a:r>
            <a:r>
              <a:rPr lang="en-US" altLang="ko-KR" sz="1000" dirty="0" err="1"/>
              <a:t>ProductRepositoryCustom</a:t>
            </a:r>
            <a:r>
              <a:rPr lang="ko-KR" altLang="en-US" sz="1000" dirty="0"/>
              <a:t>의</a:t>
            </a:r>
            <a:endParaRPr lang="en-US" altLang="ko-KR" sz="1000" dirty="0"/>
          </a:p>
          <a:p>
            <a:r>
              <a:rPr lang="ko-KR" altLang="en-US" sz="1000" dirty="0"/>
              <a:t>메서드를 사용할 수 있는 인터페이스를 생성한다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50A33F-C413-27B2-C4EF-D80666319A26}"/>
              </a:ext>
            </a:extLst>
          </p:cNvPr>
          <p:cNvSpPr txBox="1"/>
          <p:nvPr/>
        </p:nvSpPr>
        <p:spPr>
          <a:xfrm>
            <a:off x="5333393" y="4717195"/>
            <a:ext cx="2531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QueryDSL</a:t>
            </a:r>
            <a:r>
              <a:rPr lang="ko-KR" altLang="en-US" sz="1000" dirty="0"/>
              <a:t>제공하는 메서드를 사용하기 위해서 </a:t>
            </a:r>
            <a:r>
              <a:rPr lang="en-US" altLang="ko-KR" sz="1000" dirty="0" err="1"/>
              <a:t>QuerydslRepositorySupport</a:t>
            </a:r>
            <a:endParaRPr lang="ko-KR" altLang="en-US" sz="1000" dirty="0"/>
          </a:p>
          <a:p>
            <a:r>
              <a:rPr lang="ko-KR" altLang="en-US" sz="1000" dirty="0"/>
              <a:t>구현 클래스를 생성한다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C65393-C013-AAA4-993D-5DC2B744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45" y="1411751"/>
            <a:ext cx="9325782" cy="4074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27282" y="1303960"/>
            <a:ext cx="2007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92D050"/>
                </a:solidFill>
              </a:rPr>
              <a:t>추상클래스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cxnSp>
        <p:nvCxnSpPr>
          <p:cNvPr id="7" name="직선 연결선 6"/>
          <p:cNvCxnSpPr>
            <a:endCxn id="4" idx="1"/>
          </p:cNvCxnSpPr>
          <p:nvPr/>
        </p:nvCxnSpPr>
        <p:spPr>
          <a:xfrm flipV="1">
            <a:off x="3610466" y="1427071"/>
            <a:ext cx="216816" cy="12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46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6B628-DE11-A672-C3AC-F9B1AD53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53" y="1172121"/>
            <a:ext cx="3325214" cy="4601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257BA7-0FF8-87A2-1697-137A017E6C2F}"/>
              </a:ext>
            </a:extLst>
          </p:cNvPr>
          <p:cNvSpPr txBox="1"/>
          <p:nvPr/>
        </p:nvSpPr>
        <p:spPr>
          <a:xfrm>
            <a:off x="1272523" y="1335881"/>
            <a:ext cx="54139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그럼 이전에 만들었던 인터페이스의 이름과 겹치지 않게 다음과 같이 </a:t>
            </a:r>
            <a:r>
              <a:rPr lang="en-US" altLang="ko-KR" sz="1400" dirty="0"/>
              <a:t>repository </a:t>
            </a:r>
            <a:r>
              <a:rPr lang="ko-KR" altLang="en-US" sz="1400" dirty="0"/>
              <a:t>패키지 안에 </a:t>
            </a:r>
            <a:r>
              <a:rPr lang="en-US" altLang="ko-KR" sz="1400" dirty="0"/>
              <a:t>support </a:t>
            </a:r>
            <a:r>
              <a:rPr lang="ko-KR" altLang="en-US" sz="1400" dirty="0"/>
              <a:t>패키지를 만들어서 그 안에서 구현하겠다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EA71D-6813-2F9F-191C-4113EB7BDD6F}"/>
              </a:ext>
            </a:extLst>
          </p:cNvPr>
          <p:cNvSpPr/>
          <p:nvPr/>
        </p:nvSpPr>
        <p:spPr>
          <a:xfrm>
            <a:off x="7550944" y="4250531"/>
            <a:ext cx="3131823" cy="77866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C5B8F8-0C7B-2F12-39AA-F7FB1B50ADCF}"/>
              </a:ext>
            </a:extLst>
          </p:cNvPr>
          <p:cNvCxnSpPr/>
          <p:nvPr/>
        </p:nvCxnSpPr>
        <p:spPr>
          <a:xfrm flipH="1">
            <a:off x="6522244" y="3993356"/>
            <a:ext cx="1028700" cy="257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3A81EF-1E61-8A49-CADD-B562B3FA535C}"/>
              </a:ext>
            </a:extLst>
          </p:cNvPr>
          <p:cNvCxnSpPr/>
          <p:nvPr/>
        </p:nvCxnSpPr>
        <p:spPr>
          <a:xfrm flipH="1" flipV="1">
            <a:off x="6536531" y="4250531"/>
            <a:ext cx="1014413" cy="32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EB0F38-A84E-1F7D-05A5-280074F9C4DC}"/>
              </a:ext>
            </a:extLst>
          </p:cNvPr>
          <p:cNvSpPr txBox="1"/>
          <p:nvPr/>
        </p:nvSpPr>
        <p:spPr>
          <a:xfrm>
            <a:off x="6012656" y="4137838"/>
            <a:ext cx="523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동명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3332" y="3876227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패키지가 다르므로 다른 객체임</a:t>
            </a:r>
            <a:endParaRPr lang="en-US" altLang="ko-KR" sz="1000" dirty="0" smtClean="0"/>
          </a:p>
          <a:p>
            <a:r>
              <a:rPr lang="ko-KR" altLang="en-US" sz="1000" dirty="0" smtClean="0"/>
              <a:t>패키지가 </a:t>
            </a:r>
            <a:r>
              <a:rPr lang="ko-KR" altLang="en-US" sz="1000" dirty="0" err="1" smtClean="0"/>
              <a:t>같은때</a:t>
            </a:r>
            <a:r>
              <a:rPr lang="ko-KR" altLang="en-US" sz="1000" dirty="0" smtClean="0"/>
              <a:t> 충돌하지 않는 방법을 알려줌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4391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ko-KR" altLang="en-US" sz="1400" b="1" dirty="0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6D11F77-E59B-00C6-BC3D-5F9C9400CD4A}"/>
              </a:ext>
            </a:extLst>
          </p:cNvPr>
          <p:cNvSpPr/>
          <p:nvPr/>
        </p:nvSpPr>
        <p:spPr>
          <a:xfrm>
            <a:off x="4836319" y="1985962"/>
            <a:ext cx="1914525" cy="757237"/>
          </a:xfrm>
          <a:prstGeom prst="wedgeRectCallout">
            <a:avLst>
              <a:gd name="adj1" fmla="val -61131"/>
              <a:gd name="adj2" fmla="val -12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6</a:t>
            </a:r>
            <a:r>
              <a:rPr lang="ko-KR" altLang="en-US" sz="1200" b="1" dirty="0"/>
              <a:t>장 패키지와 파일들을 복사하여 사용한다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9FC732-E962-4F16-0E33-3FDAAB637888}"/>
              </a:ext>
            </a:extLst>
          </p:cNvPr>
          <p:cNvGrpSpPr/>
          <p:nvPr/>
        </p:nvGrpSpPr>
        <p:grpSpPr>
          <a:xfrm>
            <a:off x="1387930" y="1435894"/>
            <a:ext cx="3022144" cy="4341018"/>
            <a:chOff x="1387930" y="1435894"/>
            <a:chExt cx="3022144" cy="4341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F6D485-DDA5-A636-BBE1-99942E1A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7930" y="1435894"/>
              <a:ext cx="3022144" cy="434101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ADF27D-FB61-4C10-03AB-2C5131BFB040}"/>
                </a:ext>
              </a:extLst>
            </p:cNvPr>
            <p:cNvSpPr/>
            <p:nvPr/>
          </p:nvSpPr>
          <p:spPr>
            <a:xfrm>
              <a:off x="1507331" y="2193131"/>
              <a:ext cx="2843213" cy="2571750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398B5B-88DF-7BB1-648E-DCD30BFD1396}"/>
                </a:ext>
              </a:extLst>
            </p:cNvPr>
            <p:cNvSpPr/>
            <p:nvPr/>
          </p:nvSpPr>
          <p:spPr>
            <a:xfrm>
              <a:off x="1545429" y="5296075"/>
              <a:ext cx="2843213" cy="480836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11722DB-60F8-46AE-BC8E-16D02EEA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28" y="3673697"/>
            <a:ext cx="3346622" cy="198130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E089F-4095-0D99-A192-A8223616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760" y="1006141"/>
            <a:ext cx="2489328" cy="217816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C06F9-4A84-818F-D62F-921E6D43E06F}"/>
              </a:ext>
            </a:extLst>
          </p:cNvPr>
          <p:cNvSpPr/>
          <p:nvPr/>
        </p:nvSpPr>
        <p:spPr>
          <a:xfrm>
            <a:off x="7842040" y="1901468"/>
            <a:ext cx="2226490" cy="3996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7A262190-C0C7-D6F3-2674-DDB1E0FADE2F}"/>
              </a:ext>
            </a:extLst>
          </p:cNvPr>
          <p:cNvSpPr/>
          <p:nvPr/>
        </p:nvSpPr>
        <p:spPr>
          <a:xfrm>
            <a:off x="7648037" y="1949390"/>
            <a:ext cx="388005" cy="291663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78E0E0-3C03-5165-09B0-7F80572B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063" y="3921432"/>
            <a:ext cx="2238924" cy="148583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5915AF3-9C70-1CED-6EBC-C61C14B10E55}"/>
              </a:ext>
            </a:extLst>
          </p:cNvPr>
          <p:cNvCxnSpPr/>
          <p:nvPr/>
        </p:nvCxnSpPr>
        <p:spPr>
          <a:xfrm flipH="1">
            <a:off x="6933695" y="2241053"/>
            <a:ext cx="848233" cy="168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858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B66BA9-9FD0-97F1-0052-6C158A7E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5" y="1355999"/>
            <a:ext cx="9120484" cy="629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5084B-08A0-8006-A2D4-5FE4F5BA1751}"/>
              </a:ext>
            </a:extLst>
          </p:cNvPr>
          <p:cNvSpPr txBox="1"/>
          <p:nvPr/>
        </p:nvSpPr>
        <p:spPr>
          <a:xfrm>
            <a:off x="1395750" y="2196301"/>
            <a:ext cx="5876588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com.springboot.advanced_jpa.data.repository.support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java.util.List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* </a:t>
            </a:r>
            <a:r>
              <a:rPr lang="ko-KR" altLang="en-US" sz="1200" dirty="0">
                <a:latin typeface="Consolas" panose="020B0609020204030204" pitchFamily="49" charset="0"/>
              </a:rPr>
              <a:t>필요한 쿼리를 작성할 메소드를 정의하는 인터페이스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*/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ProductRepositoryCustom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List&lt;Product&gt; </a:t>
            </a:r>
            <a:r>
              <a:rPr lang="en-US" altLang="ko-KR" sz="1200" dirty="0" err="1">
                <a:latin typeface="Consolas" panose="020B0609020204030204" pitchFamily="49" charset="0"/>
              </a:rPr>
              <a:t>findByName</a:t>
            </a:r>
            <a:r>
              <a:rPr lang="en-US" altLang="ko-KR" sz="1200" dirty="0">
                <a:latin typeface="Consolas" panose="020B0609020204030204" pitchFamily="49" charset="0"/>
              </a:rPr>
              <a:t>(String name);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F10487-7B19-C21E-BD09-19A89EC0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915" y="2254745"/>
            <a:ext cx="2991004" cy="762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3873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CF78C-1A45-36E5-6D24-36EE1A14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49" y="1376021"/>
            <a:ext cx="8691225" cy="859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5084B-08A0-8006-A2D4-5FE4F5BA1751}"/>
              </a:ext>
            </a:extLst>
          </p:cNvPr>
          <p:cNvSpPr txBox="1"/>
          <p:nvPr/>
        </p:nvSpPr>
        <p:spPr>
          <a:xfrm>
            <a:off x="1313250" y="2302907"/>
            <a:ext cx="6987788" cy="26314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com.springboot.advanced_jpa.data.repository.support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com.springboot.advanced_jpa.data.entity.QProduct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java.util.List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org.springframework.data.jpa.repository.support.QuerydslRepositorySupport;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org.springframework.stereotype.Component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ProductRepositoryCustomImpl</a:t>
            </a:r>
            <a:r>
              <a:rPr lang="en-US" altLang="ko-KR" sz="1100" dirty="0">
                <a:latin typeface="Consolas" panose="020B0609020204030204" pitchFamily="49" charset="0"/>
              </a:rPr>
              <a:t> extends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QuerydslRepositorySupport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</a:rPr>
              <a:t>implements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ProductRepositoryCustom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ProductRepositoryCustomImpl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super(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75006-DEB1-A96D-FA2F-C31E6669C767}"/>
              </a:ext>
            </a:extLst>
          </p:cNvPr>
          <p:cNvSpPr txBox="1"/>
          <p:nvPr/>
        </p:nvSpPr>
        <p:spPr>
          <a:xfrm>
            <a:off x="5165036" y="4208946"/>
            <a:ext cx="5798048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List&lt;Product&gt;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findByName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(String name) 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QProduct</a:t>
            </a:r>
            <a:r>
              <a:rPr lang="en-US" altLang="ko-KR" sz="1100" dirty="0">
                <a:latin typeface="Consolas" panose="020B0609020204030204" pitchFamily="49" charset="0"/>
              </a:rPr>
              <a:t> product =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QProduct.product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List&lt;Product&gt; </a:t>
            </a:r>
            <a:r>
              <a:rPr lang="en-US" altLang="ko-KR" sz="1100" dirty="0" err="1">
                <a:latin typeface="Consolas" panose="020B0609020204030204" pitchFamily="49" charset="0"/>
              </a:rPr>
              <a:t>productList</a:t>
            </a:r>
            <a:r>
              <a:rPr lang="en-US" altLang="ko-KR" sz="1100" dirty="0">
                <a:latin typeface="Consolas" panose="020B0609020204030204" pitchFamily="49" charset="0"/>
              </a:rPr>
              <a:t> = from(product)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.where(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product.name.eq</a:t>
            </a:r>
            <a:r>
              <a:rPr lang="en-US" altLang="ko-KR" sz="1100" dirty="0">
                <a:latin typeface="Consolas" panose="020B0609020204030204" pitchFamily="49" charset="0"/>
              </a:rPr>
              <a:t>(name))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.select(product)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.fetch();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productList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E9F6FA-001D-EE94-08D1-173E6F8D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897" y="2172629"/>
            <a:ext cx="2997354" cy="768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8378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1A9B30-2929-5125-FDFC-68E0DBCA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48" y="1210295"/>
            <a:ext cx="8644111" cy="2883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5084B-08A0-8006-A2D4-5FE4F5BA1751}"/>
              </a:ext>
            </a:extLst>
          </p:cNvPr>
          <p:cNvSpPr txBox="1"/>
          <p:nvPr/>
        </p:nvSpPr>
        <p:spPr>
          <a:xfrm>
            <a:off x="1360748" y="4226186"/>
            <a:ext cx="8311703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com.springboot.advanced_jpa.data.repository.support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org.springframework.stereotype.Repository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// repository </a:t>
            </a:r>
            <a:r>
              <a:rPr lang="ko-KR" altLang="en-US" sz="1000" dirty="0">
                <a:latin typeface="Consolas" panose="020B0609020204030204" pitchFamily="49" charset="0"/>
              </a:rPr>
              <a:t>패키지 안에 있는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ko-KR" altLang="en-US" sz="1000" dirty="0">
                <a:latin typeface="Consolas" panose="020B0609020204030204" pitchFamily="49" charset="0"/>
              </a:rPr>
              <a:t>와 이름이 동일하여 </a:t>
            </a:r>
            <a:r>
              <a:rPr lang="en-US" altLang="ko-KR" sz="1000" dirty="0">
                <a:latin typeface="Consolas" panose="020B0609020204030204" pitchFamily="49" charset="0"/>
              </a:rPr>
              <a:t>Bean </a:t>
            </a:r>
            <a:r>
              <a:rPr lang="ko-KR" altLang="en-US" sz="1000" dirty="0">
                <a:latin typeface="Consolas" panose="020B0609020204030204" pitchFamily="49" charset="0"/>
              </a:rPr>
              <a:t>생성 충돌이 발생하므로 </a:t>
            </a:r>
            <a:r>
              <a:rPr lang="en-US" altLang="ko-KR" sz="1000" dirty="0">
                <a:latin typeface="Consolas" panose="020B0609020204030204" pitchFamily="49" charset="0"/>
              </a:rPr>
              <a:t>Bean </a:t>
            </a:r>
            <a:r>
              <a:rPr lang="ko-KR" altLang="en-US" sz="1000" dirty="0">
                <a:latin typeface="Consolas" panose="020B0609020204030204" pitchFamily="49" charset="0"/>
              </a:rPr>
              <a:t>이름을 지정해줘야 함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@Repository("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productRepositorySupport</a:t>
            </a:r>
            <a:r>
              <a:rPr lang="en-US" altLang="ko-KR" sz="10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interface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dirty="0">
                <a:latin typeface="Consolas" panose="020B0609020204030204" pitchFamily="49" charset="0"/>
              </a:rPr>
              <a:t> extends </a:t>
            </a:r>
            <a:r>
              <a:rPr lang="en-US" altLang="ko-KR" sz="10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000" dirty="0">
                <a:latin typeface="Consolas" panose="020B0609020204030204" pitchFamily="49" charset="0"/>
              </a:rPr>
              <a:t>&lt;Product, Long&gt;,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ProductRepositoryCustom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8B418B-0F69-D049-99C4-2D4E430F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672" y="4117327"/>
            <a:ext cx="2984653" cy="730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950C26-79EE-58B6-07DF-DEFCF92D1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258" y="5392083"/>
            <a:ext cx="2641736" cy="742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4849D0C-CD84-3454-53FE-98F07B193220}"/>
              </a:ext>
            </a:extLst>
          </p:cNvPr>
          <p:cNvCxnSpPr/>
          <p:nvPr/>
        </p:nvCxnSpPr>
        <p:spPr>
          <a:xfrm>
            <a:off x="9838706" y="4482471"/>
            <a:ext cx="498764" cy="11701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07E86A-D579-2A10-6436-63A050E68ADE}"/>
              </a:ext>
            </a:extLst>
          </p:cNvPr>
          <p:cNvSpPr txBox="1"/>
          <p:nvPr/>
        </p:nvSpPr>
        <p:spPr>
          <a:xfrm>
            <a:off x="1986199" y="5818661"/>
            <a:ext cx="6805517" cy="55399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기존에 </a:t>
            </a:r>
            <a:r>
              <a:rPr lang="ko-KR" altLang="en-US" sz="1000" dirty="0" err="1">
                <a:latin typeface="Consolas" panose="020B0609020204030204" pitchFamily="49" charset="0"/>
              </a:rPr>
              <a:t>리포지토리를</a:t>
            </a:r>
            <a:r>
              <a:rPr lang="ko-KR" altLang="en-US" sz="1000" dirty="0">
                <a:latin typeface="Consolas" panose="020B0609020204030204" pitchFamily="49" charset="0"/>
              </a:rPr>
              <a:t> 생성하는 것과 동일하게 </a:t>
            </a:r>
            <a:r>
              <a:rPr lang="en-US" altLang="ko-KR" sz="1000" dirty="0" err="1">
                <a:latin typeface="Consolas" panose="020B0609020204030204" pitchFamily="49" charset="0"/>
              </a:rPr>
              <a:t>JpaRepository</a:t>
            </a:r>
            <a:r>
              <a:rPr lang="ko-KR" altLang="en-US" sz="1000" dirty="0">
                <a:latin typeface="Consolas" panose="020B0609020204030204" pitchFamily="49" charset="0"/>
              </a:rPr>
              <a:t>를 상속받아 구성하면 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이미 이전 예제에서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ko-KR" altLang="en-US" sz="1000" dirty="0">
                <a:latin typeface="Consolas" panose="020B0609020204030204" pitchFamily="49" charset="0"/>
              </a:rPr>
              <a:t>라는 이름이 이미 사용되고 있기 때문에 빈 생성 시 충돌이 발생해서 </a:t>
            </a:r>
            <a:r>
              <a:rPr lang="en-US" altLang="ko-KR" sz="1000" dirty="0"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latin typeface="Consolas" panose="020B0609020204030204" pitchFamily="49" charset="0"/>
              </a:rPr>
              <a:t>번 줄과 같이 별도로 빈 이름을 설정해야 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기존의 </a:t>
            </a:r>
            <a:r>
              <a:rPr lang="ko-KR" altLang="en-US" sz="1000" dirty="0" err="1">
                <a:latin typeface="Consolas" panose="020B0609020204030204" pitchFamily="49" charset="0"/>
              </a:rPr>
              <a:t>리포지토리를</a:t>
            </a:r>
            <a:r>
              <a:rPr lang="ko-KR" altLang="en-US" sz="1000" dirty="0">
                <a:latin typeface="Consolas" panose="020B0609020204030204" pitchFamily="49" charset="0"/>
              </a:rPr>
              <a:t> 그대로 사용한다면 따로 작성하지 않아도 무방하다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A001DE-2D69-F354-F085-835C5623DECC}"/>
              </a:ext>
            </a:extLst>
          </p:cNvPr>
          <p:cNvCxnSpPr>
            <a:cxnSpLocks/>
          </p:cNvCxnSpPr>
          <p:nvPr/>
        </p:nvCxnSpPr>
        <p:spPr>
          <a:xfrm>
            <a:off x="4892278" y="5342405"/>
            <a:ext cx="242292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82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8.6.5 </a:t>
            </a:r>
            <a:r>
              <a:rPr lang="en-US" altLang="ko-KR" sz="1400" b="1" dirty="0" err="1"/>
              <a:t>QuerydslPredicateExecutor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err="1">
                <a:solidFill>
                  <a:srgbClr val="7030A0"/>
                </a:solidFill>
              </a:rPr>
              <a:t>QuerydslRepositorySupport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5084B-08A0-8006-A2D4-5FE4F5BA1751}"/>
              </a:ext>
            </a:extLst>
          </p:cNvPr>
          <p:cNvSpPr txBox="1"/>
          <p:nvPr/>
        </p:nvSpPr>
        <p:spPr>
          <a:xfrm>
            <a:off x="1384498" y="2764898"/>
            <a:ext cx="5514961" cy="24622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com.springboot.advanced_jpa.data.repository.support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com.springboot.advanced_jpa.data.entity.Product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java.util.List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org.springframework.boot.test.context.SpringBootTest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@SpringBootTest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ProductRepositoryTest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63DE2-1C28-9826-EF83-CE2EFF59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40" y="1377754"/>
            <a:ext cx="8732216" cy="1262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AC7DE1-3E86-DD80-A6C9-A5B33CF1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854" y="2800883"/>
            <a:ext cx="3264068" cy="939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EBD2F-E8A8-A993-6C13-2A155A492456}"/>
              </a:ext>
            </a:extLst>
          </p:cNvPr>
          <p:cNvSpPr txBox="1"/>
          <p:nvPr/>
        </p:nvSpPr>
        <p:spPr>
          <a:xfrm>
            <a:off x="5406672" y="4120168"/>
            <a:ext cx="5734806" cy="24622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@Test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void </a:t>
            </a:r>
            <a:r>
              <a:rPr lang="en-US" altLang="ko-KR" sz="1100" dirty="0" err="1">
                <a:latin typeface="Consolas" panose="020B0609020204030204" pitchFamily="49" charset="0"/>
              </a:rPr>
              <a:t>findByNameTest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List&lt;Product&gt; </a:t>
            </a:r>
            <a:r>
              <a:rPr lang="en-US" altLang="ko-KR" sz="1100" dirty="0" err="1">
                <a:latin typeface="Consolas" panose="020B0609020204030204" pitchFamily="49" charset="0"/>
              </a:rPr>
              <a:t>productList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findByName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펜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for(Product </a:t>
            </a:r>
            <a:r>
              <a:rPr lang="en-US" altLang="ko-KR" sz="1100" dirty="0" err="1"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latin typeface="Consolas" panose="020B0609020204030204" pitchFamily="49" charset="0"/>
              </a:rPr>
              <a:t> : </a:t>
            </a:r>
            <a:r>
              <a:rPr lang="en-US" altLang="ko-KR" sz="1100" dirty="0" err="1">
                <a:latin typeface="Consolas" panose="020B0609020204030204" pitchFamily="49" charset="0"/>
              </a:rPr>
              <a:t>productList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product.getPrice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product.getStock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9EC7B-28EF-9202-0F91-E7B880DE94CC}"/>
              </a:ext>
            </a:extLst>
          </p:cNvPr>
          <p:cNvSpPr txBox="1"/>
          <p:nvPr/>
        </p:nvSpPr>
        <p:spPr>
          <a:xfrm>
            <a:off x="1050522" y="5217650"/>
            <a:ext cx="4466078" cy="4001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Consolas" panose="020B0609020204030204" pitchFamily="49" charset="0"/>
              </a:rPr>
              <a:t>리포지토리를</a:t>
            </a:r>
            <a:r>
              <a:rPr lang="ko-KR" altLang="en-US" sz="1000" dirty="0">
                <a:latin typeface="Consolas" panose="020B0609020204030204" pitchFamily="49" charset="0"/>
              </a:rPr>
              <a:t> 구성하면서 모든 로직을 구현했기 때문에 </a:t>
            </a:r>
            <a:r>
              <a:rPr lang="en-US" altLang="ko-KR" sz="1000" dirty="0" err="1">
                <a:latin typeface="Consolas" panose="020B0609020204030204" pitchFamily="49" charset="0"/>
              </a:rPr>
              <a:t>findByName</a:t>
            </a:r>
            <a:r>
              <a:rPr lang="en-US" altLang="ko-KR" sz="1000" dirty="0">
                <a:latin typeface="Consolas" panose="020B0609020204030204" pitchFamily="49" charset="0"/>
              </a:rPr>
              <a:t>() </a:t>
            </a:r>
            <a:r>
              <a:rPr lang="ko-KR" altLang="en-US" sz="1000" dirty="0">
                <a:latin typeface="Consolas" panose="020B0609020204030204" pitchFamily="49" charset="0"/>
              </a:rPr>
              <a:t>메서드를 사용할 때는 위와 같이 간단하게 구현해서 사용할 수 있다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1DAA43-078C-7FFD-E373-6F36BA114EE3}"/>
              </a:ext>
            </a:extLst>
          </p:cNvPr>
          <p:cNvCxnSpPr/>
          <p:nvPr/>
        </p:nvCxnSpPr>
        <p:spPr>
          <a:xfrm>
            <a:off x="1507331" y="1650206"/>
            <a:ext cx="384333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91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 JPA Auditing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2FFA6-7758-C4BD-BD2C-6D4A9641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94" y="1380340"/>
            <a:ext cx="9200259" cy="3177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73296F-A4DE-2330-F395-27146A66CE73}"/>
              </a:ext>
            </a:extLst>
          </p:cNvPr>
          <p:cNvCxnSpPr/>
          <p:nvPr/>
        </p:nvCxnSpPr>
        <p:spPr>
          <a:xfrm>
            <a:off x="5522734" y="1683465"/>
            <a:ext cx="8175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629294" y="2709948"/>
            <a:ext cx="847899" cy="259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29293" y="3374753"/>
            <a:ext cx="847899" cy="259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86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8.7.1 JPA Auditing </a:t>
            </a:r>
            <a:r>
              <a:rPr lang="ko-KR" altLang="en-US" sz="1400" b="1" dirty="0">
                <a:solidFill>
                  <a:srgbClr val="7030A0"/>
                </a:solidFill>
              </a:rPr>
              <a:t>기능 활성화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2104A-52CC-F899-4D9C-BD2EE4DA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24" y="1340249"/>
            <a:ext cx="9386964" cy="581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1F659-A016-F1D1-110B-D7B8A593D8EF}"/>
              </a:ext>
            </a:extLst>
          </p:cNvPr>
          <p:cNvSpPr txBox="1"/>
          <p:nvPr/>
        </p:nvSpPr>
        <p:spPr>
          <a:xfrm>
            <a:off x="1075228" y="2001663"/>
            <a:ext cx="5390374" cy="25545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com.springboot.advanced_jpa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org.springframework.boot.SpringApplication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org.springframework.boot.autoconfigure.SpringBootApplication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//import org.springframework.data.jpa.repository.config.EnableJpaAuditing;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@SpringBootApplication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//@EnableJpaAuditing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class </a:t>
            </a:r>
            <a:r>
              <a:rPr lang="en-US" altLang="ko-KR" sz="1000" dirty="0" err="1">
                <a:latin typeface="Consolas" panose="020B0609020204030204" pitchFamily="49" charset="0"/>
              </a:rPr>
              <a:t>AdvancedJpaApplication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	public static void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main(String[]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</a:t>
            </a:r>
            <a:r>
              <a:rPr lang="en-US" altLang="ko-KR" sz="1000" dirty="0" err="1">
                <a:latin typeface="Consolas" panose="020B0609020204030204" pitchFamily="49" charset="0"/>
              </a:rPr>
              <a:t>SpringApplication.run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AdvancedJpaApplication.class</a:t>
            </a:r>
            <a:r>
              <a:rPr lang="en-US" altLang="ko-KR" sz="1000" dirty="0"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latin typeface="Consolas" panose="020B0609020204030204" pitchFamily="49" charset="0"/>
              </a:rPr>
              <a:t>args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}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B4C24-509B-1CD7-44B4-AA171608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2" y="2118068"/>
            <a:ext cx="2248016" cy="603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22F94F-3A82-B2CA-34A7-AA7CF16B9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82" y="4721413"/>
            <a:ext cx="8191921" cy="1212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829ED4-7C9B-82C1-5AE2-D1643B1B94D3}"/>
              </a:ext>
            </a:extLst>
          </p:cNvPr>
          <p:cNvSpPr txBox="1"/>
          <p:nvPr/>
        </p:nvSpPr>
        <p:spPr>
          <a:xfrm>
            <a:off x="6656119" y="3075692"/>
            <a:ext cx="5260769" cy="16312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com.springboot.advanced_jpa.config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org.springframework.context.annotation.Configuration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org.springframework.data.jpa.repository.config.EnableJpaAuditing;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@Configuration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@EnableJpaAuditing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class </a:t>
            </a:r>
            <a:r>
              <a:rPr lang="en-US" altLang="ko-KR" sz="1000" dirty="0" err="1">
                <a:latin typeface="Consolas" panose="020B0609020204030204" pitchFamily="49" charset="0"/>
              </a:rPr>
              <a:t>JpaAuditingConfiguration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322-46E7-F483-ED1C-04CB830D43F0}"/>
              </a:ext>
            </a:extLst>
          </p:cNvPr>
          <p:cNvSpPr txBox="1"/>
          <p:nvPr/>
        </p:nvSpPr>
        <p:spPr>
          <a:xfrm>
            <a:off x="9286503" y="4787086"/>
            <a:ext cx="264169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참고로 위와 같은 방법을 선택했다면 앞선 예제 코드에서 지정한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어노테이션은</a:t>
            </a:r>
            <a:r>
              <a:rPr lang="ko-KR" altLang="en-US" sz="1000" dirty="0">
                <a:latin typeface="Consolas" panose="020B0609020204030204" pitchFamily="49" charset="0"/>
              </a:rPr>
              <a:t> 지워야 애플리케이션이 정상적으로 동작한다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2497519-434C-9555-5554-A9A0468D0D91}"/>
              </a:ext>
            </a:extLst>
          </p:cNvPr>
          <p:cNvSpPr/>
          <p:nvPr/>
        </p:nvSpPr>
        <p:spPr>
          <a:xfrm>
            <a:off x="2832265" y="3131912"/>
            <a:ext cx="7517880" cy="2819727"/>
          </a:xfrm>
          <a:custGeom>
            <a:avLst/>
            <a:gdLst>
              <a:gd name="connsiteX0" fmla="*/ 7113319 w 7517880"/>
              <a:gd name="connsiteY0" fmla="*/ 2265423 h 2819727"/>
              <a:gd name="connsiteX1" fmla="*/ 7131132 w 7517880"/>
              <a:gd name="connsiteY1" fmla="*/ 2776062 h 2819727"/>
              <a:gd name="connsiteX2" fmla="*/ 3051958 w 7517880"/>
              <a:gd name="connsiteY2" fmla="*/ 1267896 h 2819727"/>
              <a:gd name="connsiteX3" fmla="*/ 1739735 w 7517880"/>
              <a:gd name="connsiteY3" fmla="*/ 139740 h 2819727"/>
              <a:gd name="connsiteX4" fmla="*/ 0 w 7517880"/>
              <a:gd name="connsiteY4" fmla="*/ 56613 h 281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7880" h="2819727">
                <a:moveTo>
                  <a:pt x="7113319" y="2265423"/>
                </a:moveTo>
                <a:cubicBezTo>
                  <a:pt x="7460672" y="2603869"/>
                  <a:pt x="7808025" y="2942316"/>
                  <a:pt x="7131132" y="2776062"/>
                </a:cubicBezTo>
                <a:cubicBezTo>
                  <a:pt x="6454239" y="2609808"/>
                  <a:pt x="3950524" y="1707283"/>
                  <a:pt x="3051958" y="1267896"/>
                </a:cubicBezTo>
                <a:cubicBezTo>
                  <a:pt x="2153392" y="828509"/>
                  <a:pt x="2248395" y="341620"/>
                  <a:pt x="1739735" y="139740"/>
                </a:cubicBezTo>
                <a:cubicBezTo>
                  <a:pt x="1231075" y="-62140"/>
                  <a:pt x="615537" y="-2764"/>
                  <a:pt x="0" y="56613"/>
                </a:cubicBezTo>
              </a:path>
            </a:pathLst>
          </a:custGeom>
          <a:noFill/>
          <a:ln>
            <a:solidFill>
              <a:srgbClr val="00B0F0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232046-6414-6FA3-58AD-CD47CB8F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325" y="2529434"/>
            <a:ext cx="2203563" cy="42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267BE6-69BA-4D3C-B86F-148810701A55}"/>
              </a:ext>
            </a:extLst>
          </p:cNvPr>
          <p:cNvCxnSpPr/>
          <p:nvPr/>
        </p:nvCxnSpPr>
        <p:spPr>
          <a:xfrm>
            <a:off x="1610797" y="5201785"/>
            <a:ext cx="22890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904C28-258B-5DBB-481D-CA3A424BCCD1}"/>
              </a:ext>
            </a:extLst>
          </p:cNvPr>
          <p:cNvCxnSpPr/>
          <p:nvPr/>
        </p:nvCxnSpPr>
        <p:spPr>
          <a:xfrm>
            <a:off x="5189674" y="5419788"/>
            <a:ext cx="38998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10797" y="5011490"/>
            <a:ext cx="2379312" cy="259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36275" y="5198330"/>
            <a:ext cx="3953224" cy="259077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85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8.7.2 </a:t>
            </a:r>
            <a:r>
              <a:rPr lang="en-US" altLang="ko-KR" sz="1400" b="1" dirty="0" err="1">
                <a:solidFill>
                  <a:srgbClr val="7030A0"/>
                </a:solidFill>
              </a:rPr>
              <a:t>BaseEntity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만들기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1F659-A016-F1D1-110B-D7B8A593D8EF}"/>
              </a:ext>
            </a:extLst>
          </p:cNvPr>
          <p:cNvSpPr txBox="1"/>
          <p:nvPr/>
        </p:nvSpPr>
        <p:spPr>
          <a:xfrm>
            <a:off x="1129969" y="2457841"/>
            <a:ext cx="5390374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@MappedSuperclass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@EntityListeners(AuditingEntityListener.class)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@CreatedDate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@Column(updatable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createdAt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@LastModifiedDate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updatedAt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4CA1F-ECA3-52B4-B5B6-6CCD719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00" y="1407932"/>
            <a:ext cx="9231455" cy="936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54D5B-045E-36C3-3FFA-ED39F254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91" y="3899979"/>
            <a:ext cx="6991709" cy="187969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500987-9220-722E-55CA-3E1C0895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49" y="2539846"/>
            <a:ext cx="2375022" cy="406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D5BBA-ACA8-C2FD-F13E-4B47E8BA0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108" y="1706469"/>
            <a:ext cx="355618" cy="273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55B61-A2BA-B7AB-CB91-44309AB4A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922" y="5779676"/>
            <a:ext cx="2851297" cy="63503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1F64B5E-4D36-6AFD-8F69-17CFD4EC3349}"/>
              </a:ext>
            </a:extLst>
          </p:cNvPr>
          <p:cNvCxnSpPr/>
          <p:nvPr/>
        </p:nvCxnSpPr>
        <p:spPr>
          <a:xfrm flipH="1" flipV="1">
            <a:off x="1846967" y="4989838"/>
            <a:ext cx="96890" cy="7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7B07E41-F91D-BC8E-376E-57F0D1C06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35" y="5960816"/>
            <a:ext cx="3886400" cy="29846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D40FA859-F259-331A-98B4-69FCA0EA6833}"/>
              </a:ext>
            </a:extLst>
          </p:cNvPr>
          <p:cNvSpPr/>
          <p:nvPr/>
        </p:nvSpPr>
        <p:spPr>
          <a:xfrm>
            <a:off x="9464948" y="4380859"/>
            <a:ext cx="2343787" cy="1499157"/>
          </a:xfrm>
          <a:custGeom>
            <a:avLst/>
            <a:gdLst>
              <a:gd name="connsiteX0" fmla="*/ 1441240 w 2343787"/>
              <a:gd name="connsiteY0" fmla="*/ 21583 h 1499157"/>
              <a:gd name="connsiteX1" fmla="*/ 1986247 w 2343787"/>
              <a:gd name="connsiteY1" fmla="*/ 39750 h 1499157"/>
              <a:gd name="connsiteX2" fmla="*/ 2222416 w 2343787"/>
              <a:gd name="connsiteY2" fmla="*/ 384921 h 1499157"/>
              <a:gd name="connsiteX3" fmla="*/ 0 w 2343787"/>
              <a:gd name="connsiteY3" fmla="*/ 1499157 h 149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3787" h="1499157">
                <a:moveTo>
                  <a:pt x="1441240" y="21583"/>
                </a:moveTo>
                <a:cubicBezTo>
                  <a:pt x="1648645" y="388"/>
                  <a:pt x="1856051" y="-20806"/>
                  <a:pt x="1986247" y="39750"/>
                </a:cubicBezTo>
                <a:cubicBezTo>
                  <a:pt x="2116443" y="100306"/>
                  <a:pt x="2553457" y="141687"/>
                  <a:pt x="2222416" y="384921"/>
                </a:cubicBezTo>
                <a:cubicBezTo>
                  <a:pt x="1891375" y="628156"/>
                  <a:pt x="945687" y="1063656"/>
                  <a:pt x="0" y="1499157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9A3E31-34E0-B7A6-C079-5B60E76BE116}"/>
              </a:ext>
            </a:extLst>
          </p:cNvPr>
          <p:cNvCxnSpPr/>
          <p:nvPr/>
        </p:nvCxnSpPr>
        <p:spPr>
          <a:xfrm>
            <a:off x="8217489" y="6182797"/>
            <a:ext cx="13825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016033" y="4657725"/>
            <a:ext cx="4966291" cy="182102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77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8.7.2 </a:t>
            </a:r>
            <a:r>
              <a:rPr lang="en-US" altLang="ko-KR" sz="1400" b="1" dirty="0" err="1">
                <a:solidFill>
                  <a:srgbClr val="7030A0"/>
                </a:solidFill>
              </a:rPr>
              <a:t>BaseEntity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만들기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1F659-A016-F1D1-110B-D7B8A593D8EF}"/>
              </a:ext>
            </a:extLst>
          </p:cNvPr>
          <p:cNvSpPr txBox="1"/>
          <p:nvPr/>
        </p:nvSpPr>
        <p:spPr>
          <a:xfrm>
            <a:off x="1430152" y="1901007"/>
            <a:ext cx="5390374" cy="41549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@EqualsAndHashCode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@Table(name = "product")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Product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extends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number;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Integer price;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Integer stock;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4B798-C467-B2C6-44AA-E54CA94F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52" y="1329578"/>
            <a:ext cx="8488612" cy="43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E1E6DD-4855-0CB4-7DBD-3126CB9EA97B}"/>
              </a:ext>
            </a:extLst>
          </p:cNvPr>
          <p:cNvSpPr txBox="1"/>
          <p:nvPr/>
        </p:nvSpPr>
        <p:spPr>
          <a:xfrm>
            <a:off x="7008332" y="3909898"/>
            <a:ext cx="4157662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클래스에 추가하는 </a:t>
            </a:r>
            <a:r>
              <a:rPr lang="ko-KR" altLang="en-US" sz="1200" dirty="0" err="1">
                <a:latin typeface="Consolas" panose="020B0609020204030204" pitchFamily="49" charset="0"/>
              </a:rPr>
              <a:t>어노테이션은</a:t>
            </a:r>
            <a:r>
              <a:rPr lang="ko-KR" altLang="en-US" sz="1200" dirty="0">
                <a:latin typeface="Consolas" panose="020B0609020204030204" pitchFamily="49" charset="0"/>
              </a:rPr>
              <a:t> 필요에 따라 차이가 있을 수 있으나 이 책에서는 실습을 위해 여러 </a:t>
            </a:r>
            <a:r>
              <a:rPr lang="ko-KR" altLang="en-US" sz="1200" dirty="0" err="1">
                <a:latin typeface="Consolas" panose="020B0609020204030204" pitchFamily="49" charset="0"/>
              </a:rPr>
              <a:t>어노테이션을</a:t>
            </a:r>
            <a:r>
              <a:rPr lang="ko-KR" altLang="en-US" sz="1200" dirty="0">
                <a:latin typeface="Consolas" panose="020B0609020204030204" pitchFamily="49" charset="0"/>
              </a:rPr>
              <a:t> 추가했다</a:t>
            </a:r>
            <a:r>
              <a:rPr lang="en-US" altLang="ko-KR" sz="1200" dirty="0">
                <a:latin typeface="Consolas" panose="020B0609020204030204" pitchFamily="49" charset="0"/>
              </a:rPr>
              <a:t>. </a:t>
            </a:r>
            <a:r>
              <a:rPr lang="ko-KR" altLang="en-US" sz="1200" dirty="0">
                <a:latin typeface="Consolas" panose="020B0609020204030204" pitchFamily="49" charset="0"/>
              </a:rPr>
              <a:t>그중 </a:t>
            </a:r>
            <a:r>
              <a:rPr lang="en-US" altLang="ko-KR" sz="1200" dirty="0">
                <a:latin typeface="Consolas" panose="020B0609020204030204" pitchFamily="49" charset="0"/>
              </a:rPr>
              <a:t>@ToString, @EqualsAndHashCode </a:t>
            </a:r>
            <a:r>
              <a:rPr lang="ko-KR" altLang="en-US" sz="12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200" dirty="0">
                <a:latin typeface="Consolas" panose="020B0609020204030204" pitchFamily="49" charset="0"/>
              </a:rPr>
              <a:t> 적용한 </a:t>
            </a:r>
            <a:r>
              <a:rPr lang="en-US" altLang="ko-KR" sz="1200" dirty="0" err="1">
                <a:latin typeface="Consolas" panose="020B0609020204030204" pitchFamily="49" charset="0"/>
              </a:rPr>
              <a:t>callSuper</a:t>
            </a:r>
            <a:r>
              <a:rPr lang="ko-KR" altLang="en-US" sz="1200" dirty="0">
                <a:latin typeface="Consolas" panose="020B0609020204030204" pitchFamily="49" charset="0"/>
              </a:rPr>
              <a:t>속성은 롬복 설명에서 </a:t>
            </a:r>
            <a:r>
              <a:rPr lang="ko-KR" altLang="en-US" sz="1200" dirty="0" err="1">
                <a:latin typeface="Consolas" panose="020B0609020204030204" pitchFamily="49" charset="0"/>
              </a:rPr>
              <a:t>다뤘다시피</a:t>
            </a:r>
            <a:r>
              <a:rPr lang="ko-KR" altLang="en-US" sz="1200" dirty="0">
                <a:latin typeface="Consolas" panose="020B0609020204030204" pitchFamily="49" charset="0"/>
              </a:rPr>
              <a:t> 부모 클래스의 필드를 포함하는 역할을 수행한다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ko-KR" altLang="en-US" sz="1200" dirty="0">
                <a:latin typeface="Consolas" panose="020B0609020204030204" pitchFamily="49" charset="0"/>
              </a:rPr>
              <a:t>이렇게 설정하면 기존에 테스트했던 것처럼 매번 </a:t>
            </a:r>
            <a:r>
              <a:rPr lang="en-US" altLang="ko-KR" sz="1200" dirty="0" err="1">
                <a:latin typeface="Consolas" panose="020B0609020204030204" pitchFamily="49" charset="0"/>
              </a:rPr>
              <a:t>LocalDateTime.now</a:t>
            </a:r>
            <a:r>
              <a:rPr lang="en-US" altLang="ko-KR" sz="1200" dirty="0">
                <a:latin typeface="Consolas" panose="020B0609020204030204" pitchFamily="49" charset="0"/>
              </a:rPr>
              <a:t>() </a:t>
            </a:r>
            <a:r>
              <a:rPr lang="ko-KR" altLang="en-US" sz="1200" dirty="0">
                <a:latin typeface="Consolas" panose="020B0609020204030204" pitchFamily="49" charset="0"/>
              </a:rPr>
              <a:t>메서드를 사용해 시간을 주입하지 않아도 자동으로 값이 생성되는 것을 볼 수 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DC43A-2C83-5950-6D7D-EB463172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77" y="1980333"/>
            <a:ext cx="235597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3472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8.7.2 </a:t>
            </a:r>
            <a:r>
              <a:rPr lang="en-US" altLang="ko-KR" sz="1400" b="1" dirty="0" err="1">
                <a:solidFill>
                  <a:srgbClr val="7030A0"/>
                </a:solidFill>
              </a:rPr>
              <a:t>BaseEntity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만들기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F054A-A284-B9CC-7FD1-46CCD5AD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36" y="1392229"/>
            <a:ext cx="3435247" cy="380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E0D5C0-550E-C314-76CD-FAAA52063242}"/>
              </a:ext>
            </a:extLst>
          </p:cNvPr>
          <p:cNvSpPr txBox="1"/>
          <p:nvPr/>
        </p:nvSpPr>
        <p:spPr>
          <a:xfrm>
            <a:off x="1430152" y="1901007"/>
            <a:ext cx="6185086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@Test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auditingTest</a:t>
            </a:r>
            <a:r>
              <a:rPr lang="en-US" altLang="ko-KR" sz="12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Product </a:t>
            </a:r>
            <a:r>
              <a:rPr lang="en-US" altLang="ko-KR" sz="1200" dirty="0" err="1">
                <a:latin typeface="Consolas" panose="020B0609020204030204" pitchFamily="49" charset="0"/>
              </a:rPr>
              <a:t>product</a:t>
            </a:r>
            <a:r>
              <a:rPr lang="en-US" altLang="ko-KR" sz="1200" dirty="0">
                <a:latin typeface="Consolas" panose="020B0609020204030204" pitchFamily="49" charset="0"/>
              </a:rPr>
              <a:t> = new Product();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product.setName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펜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product.setPrice</a:t>
            </a:r>
            <a:r>
              <a:rPr lang="en-US" altLang="ko-KR" sz="1200" dirty="0">
                <a:latin typeface="Consolas" panose="020B0609020204030204" pitchFamily="49" charset="0"/>
              </a:rPr>
              <a:t>(1000);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product.setStock</a:t>
            </a:r>
            <a:r>
              <a:rPr lang="en-US" altLang="ko-KR" sz="1200" dirty="0">
                <a:latin typeface="Consolas" panose="020B0609020204030204" pitchFamily="49" charset="0"/>
              </a:rPr>
              <a:t>(100);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Product </a:t>
            </a:r>
            <a:r>
              <a:rPr lang="en-US" altLang="ko-KR" sz="1200" dirty="0" err="1">
                <a:latin typeface="Consolas" panose="020B0609020204030204" pitchFamily="49" charset="0"/>
              </a:rPr>
              <a:t>savedProduct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200" dirty="0">
                <a:latin typeface="Consolas" panose="020B0609020204030204" pitchFamily="49" charset="0"/>
              </a:rPr>
              <a:t>(product);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latin typeface="Consolas" panose="020B0609020204030204" pitchFamily="49" charset="0"/>
              </a:rPr>
              <a:t>productName</a:t>
            </a:r>
            <a:r>
              <a:rPr lang="en-US" altLang="ko-KR" sz="1200" dirty="0">
                <a:latin typeface="Consolas" panose="020B0609020204030204" pitchFamily="49" charset="0"/>
              </a:rPr>
              <a:t> : " + </a:t>
            </a:r>
            <a:r>
              <a:rPr lang="en-US" altLang="ko-KR" sz="1200" dirty="0" err="1">
                <a:latin typeface="Consolas" panose="020B0609020204030204" pitchFamily="49" charset="0"/>
              </a:rPr>
              <a:t>savedProduct.getName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latin typeface="Consolas" panose="020B0609020204030204" pitchFamily="49" charset="0"/>
              </a:rPr>
              <a:t>createdAt</a:t>
            </a:r>
            <a:r>
              <a:rPr lang="en-US" altLang="ko-KR" sz="1200" dirty="0">
                <a:latin typeface="Consolas" panose="020B0609020204030204" pitchFamily="49" charset="0"/>
              </a:rPr>
              <a:t> : " + </a:t>
            </a:r>
            <a:r>
              <a:rPr lang="en-US" altLang="ko-KR" sz="1200" dirty="0" err="1">
                <a:latin typeface="Consolas" panose="020B0609020204030204" pitchFamily="49" charset="0"/>
              </a:rPr>
              <a:t>savedProduct.getCreatedAt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775587-0A2E-1EE6-81E3-E950FEA8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51" y="4387891"/>
            <a:ext cx="9219197" cy="605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0B11E1-1940-4570-F361-A51AC7D5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29" y="5465770"/>
            <a:ext cx="8473144" cy="5754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2AF881-D3D4-1E7B-10A3-7E7EB8370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488" y="1967696"/>
            <a:ext cx="2622685" cy="39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4D2786-A3AF-EAA9-D194-A967E9BA7516}"/>
              </a:ext>
            </a:extLst>
          </p:cNvPr>
          <p:cNvSpPr txBox="1"/>
          <p:nvPr/>
        </p:nvSpPr>
        <p:spPr>
          <a:xfrm>
            <a:off x="2125478" y="4875398"/>
            <a:ext cx="61850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productName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펜</a:t>
            </a:r>
          </a:p>
          <a:p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createdAt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: 2022-08-02T22:25:15.504550</a:t>
            </a:r>
          </a:p>
        </p:txBody>
      </p:sp>
    </p:spTree>
    <p:extLst>
      <p:ext uri="{BB962C8B-B14F-4D97-AF65-F5344CB8AC3E}">
        <p14:creationId xmlns:p14="http://schemas.microsoft.com/office/powerpoint/2010/main" val="3143229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08 Spring Data JPA </a:t>
            </a:r>
            <a:r>
              <a:rPr lang="ko-KR" altLang="en-US" sz="2400" b="1" dirty="0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8.7.2 </a:t>
            </a:r>
            <a:r>
              <a:rPr lang="en-US" altLang="ko-KR" sz="1400" b="1" dirty="0" err="1">
                <a:solidFill>
                  <a:srgbClr val="7030A0"/>
                </a:solidFill>
              </a:rPr>
              <a:t>BaseEntity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만들기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2A63B6-AF30-16F2-1D06-0C5B034C5E02}"/>
              </a:ext>
            </a:extLst>
          </p:cNvPr>
          <p:cNvGrpSpPr/>
          <p:nvPr/>
        </p:nvGrpSpPr>
        <p:grpSpPr>
          <a:xfrm>
            <a:off x="1372180" y="1439802"/>
            <a:ext cx="9536326" cy="3032186"/>
            <a:chOff x="1372180" y="1439802"/>
            <a:chExt cx="8965084" cy="25321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636604-6BD3-767E-5F8C-3CF0318F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180" y="1439802"/>
              <a:ext cx="8965084" cy="253212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0AE831-0982-1846-BE40-5D91B6E6AEE9}"/>
                </a:ext>
              </a:extLst>
            </p:cNvPr>
            <p:cNvSpPr txBox="1"/>
            <p:nvPr/>
          </p:nvSpPr>
          <p:spPr>
            <a:xfrm>
              <a:off x="5693988" y="3614738"/>
              <a:ext cx="49250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문서도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A3BDF3-1EAE-8950-C1C1-46FB75CABD37}"/>
              </a:ext>
            </a:extLst>
          </p:cNvPr>
          <p:cNvCxnSpPr/>
          <p:nvPr/>
        </p:nvCxnSpPr>
        <p:spPr>
          <a:xfrm>
            <a:off x="1719799" y="2391973"/>
            <a:ext cx="518361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2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8.1 </a:t>
            </a:r>
            <a:r>
              <a:rPr lang="ko-KR" altLang="en-US" sz="1400" b="1">
                <a:solidFill>
                  <a:srgbClr val="7030A0"/>
                </a:solidFill>
              </a:rPr>
              <a:t>프로젝트 생성</a:t>
            </a:r>
            <a:endParaRPr lang="ko-KR" altLang="en-US" sz="14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39030" y="1162995"/>
            <a:ext cx="2438740" cy="71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33418" y="1877470"/>
            <a:ext cx="6705598" cy="32316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package com.springboot.advanced_jpa.service;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import com.springboot.advanced_jpa.data.dto.ProductDto;</a:t>
            </a:r>
          </a:p>
          <a:p>
            <a:pPr lvl="0">
              <a:defRPr/>
            </a:pPr>
            <a:r>
              <a:rPr lang="en-US" altLang="ko-KR" sz="1200"/>
              <a:t>import com.springboot.advanced_jpa.data.dto.ProductResponseDto;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public interface ProductService {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ProductResponseDto getProduct(Long number);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ProductResponseDto saveProduct(ProductDto productDto);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ProductResponseDto changeProductName(Long number, String name) throws Exception;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void deleteProduct(Long number) throws Exception;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1271752" y="1366345"/>
            <a:ext cx="6348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DAO</a:t>
            </a:r>
            <a:r>
              <a:rPr lang="ko-KR" altLang="en-US" sz="1400"/>
              <a:t>를 삭제했기 때문에 서비스 클래스를 수정해야 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9.1 </a:t>
            </a:r>
            <a:r>
              <a:rPr lang="ko-KR" altLang="en-US" sz="1400" b="1" dirty="0">
                <a:solidFill>
                  <a:srgbClr val="7030A0"/>
                </a:solidFill>
              </a:rPr>
              <a:t>연관관계 매핑 종류와 방향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9.2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r>
              <a:rPr lang="en-US" altLang="ko-KR" sz="1400" b="1" dirty="0"/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매핑</a:t>
            </a:r>
            <a:r>
              <a:rPr lang="en-US" altLang="ko-KR" sz="1400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 </a:t>
            </a:r>
            <a:r>
              <a:rPr lang="ko-KR" altLang="en-US" sz="1400" b="1" dirty="0">
                <a:solidFill>
                  <a:srgbClr val="7030A0"/>
                </a:solidFill>
              </a:rPr>
              <a:t>다대일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일대다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9.6 </a:t>
            </a:r>
            <a:r>
              <a:rPr lang="ko-KR" altLang="en-US" sz="1400" b="1" dirty="0">
                <a:solidFill>
                  <a:srgbClr val="7030A0"/>
                </a:solidFill>
              </a:rPr>
              <a:t>영속성 전이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89BF7-9DCC-B92C-5059-3BA075D0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817" y="1243459"/>
            <a:ext cx="3416831" cy="21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4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9.1 </a:t>
            </a:r>
            <a:r>
              <a:rPr lang="ko-KR" altLang="en-US" sz="1400" b="1" dirty="0">
                <a:solidFill>
                  <a:srgbClr val="7030A0"/>
                </a:solidFill>
              </a:rPr>
              <a:t>연관관계 매핑 종류와 방향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0C482D-9820-974D-98D3-0DF5ACC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51" y="1084997"/>
            <a:ext cx="10059644" cy="1451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B8A70F-3ADF-DB8E-7225-91F5E5F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6" y="3152897"/>
            <a:ext cx="5307367" cy="1733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562100" y="4286250"/>
            <a:ext cx="1924050" cy="2000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78530" y="426315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92D050"/>
                </a:solidFill>
              </a:rPr>
              <a:t>많이 씀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7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9.1 </a:t>
            </a:r>
            <a:r>
              <a:rPr lang="ko-KR" altLang="en-US" sz="1400" b="1" dirty="0">
                <a:solidFill>
                  <a:srgbClr val="7030A0"/>
                </a:solidFill>
              </a:rPr>
              <a:t>연관관계 매핑 종류와 방향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133D96-9A86-BDC4-7F25-2FC316C0BC1A}"/>
              </a:ext>
            </a:extLst>
          </p:cNvPr>
          <p:cNvGrpSpPr/>
          <p:nvPr/>
        </p:nvGrpSpPr>
        <p:grpSpPr>
          <a:xfrm>
            <a:off x="1393529" y="1302481"/>
            <a:ext cx="8493421" cy="4491101"/>
            <a:chOff x="1393529" y="1302481"/>
            <a:chExt cx="8493421" cy="44911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D46429-8CBC-E909-CC75-3E0328B0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529" y="1302481"/>
              <a:ext cx="8493421" cy="4491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0A00C7-1849-6C13-DA68-1388E658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3548" y="5299863"/>
              <a:ext cx="812842" cy="21591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9292CD-EB6B-CEC8-86CF-F3EEC1421656}"/>
              </a:ext>
            </a:extLst>
          </p:cNvPr>
          <p:cNvSpPr/>
          <p:nvPr/>
        </p:nvSpPr>
        <p:spPr>
          <a:xfrm>
            <a:off x="2821923" y="4408499"/>
            <a:ext cx="2101303" cy="2664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FEEF2D-43C5-6B49-1A72-3503B428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529" y="1345290"/>
            <a:ext cx="9404942" cy="130707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DD6E99-114B-93F5-7631-A49EFD2D088D}"/>
              </a:ext>
            </a:extLst>
          </p:cNvPr>
          <p:cNvCxnSpPr/>
          <p:nvPr/>
        </p:nvCxnSpPr>
        <p:spPr>
          <a:xfrm>
            <a:off x="5746792" y="1955968"/>
            <a:ext cx="482633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2CBFF4-CB0D-AF78-592C-37F0E5288FE0}"/>
              </a:ext>
            </a:extLst>
          </p:cNvPr>
          <p:cNvCxnSpPr/>
          <p:nvPr/>
        </p:nvCxnSpPr>
        <p:spPr>
          <a:xfrm>
            <a:off x="1483629" y="2270861"/>
            <a:ext cx="8229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502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9.1 </a:t>
            </a:r>
            <a:r>
              <a:rPr lang="ko-KR" altLang="en-US" sz="1400" b="1" dirty="0">
                <a:solidFill>
                  <a:srgbClr val="7030A0"/>
                </a:solidFill>
              </a:rPr>
              <a:t>연관관계 매핑 종류와 방향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1E9E49-6C49-FFF3-BD28-FCE06686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27" y="1330836"/>
            <a:ext cx="9562516" cy="291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944498-6F20-E3F6-D1BE-40CB3A32A3B7}"/>
              </a:ext>
            </a:extLst>
          </p:cNvPr>
          <p:cNvCxnSpPr/>
          <p:nvPr/>
        </p:nvCxnSpPr>
        <p:spPr>
          <a:xfrm>
            <a:off x="1586575" y="3881658"/>
            <a:ext cx="87927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66875" y="2618509"/>
            <a:ext cx="4817052" cy="26861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62200" y="3613043"/>
            <a:ext cx="2743200" cy="26861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73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9.2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633F4-F1AC-1D3D-165A-AB8FCB22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91" y="1385228"/>
            <a:ext cx="9251320" cy="2665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49940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9.2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906D76-6C13-0057-08E0-45686DA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55" y="1751200"/>
            <a:ext cx="3399120" cy="412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C2725F-2574-D224-970B-741E90B1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20" y="1742363"/>
            <a:ext cx="3372506" cy="412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그룹 20"/>
          <p:cNvGrpSpPr/>
          <p:nvPr/>
        </p:nvGrpSpPr>
        <p:grpSpPr>
          <a:xfrm>
            <a:off x="8931852" y="327750"/>
            <a:ext cx="2815656" cy="5713480"/>
            <a:chOff x="3593540" y="489014"/>
            <a:chExt cx="2815656" cy="57134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93540" y="489014"/>
              <a:ext cx="2815656" cy="57134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직사각형 11"/>
            <p:cNvSpPr/>
            <p:nvPr/>
          </p:nvSpPr>
          <p:spPr>
            <a:xfrm>
              <a:off x="3976254" y="1121285"/>
              <a:ext cx="1626920" cy="362198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76254" y="1911927"/>
              <a:ext cx="1626920" cy="49876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76254" y="4801590"/>
              <a:ext cx="1626920" cy="498764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976254" y="2525372"/>
              <a:ext cx="1626920" cy="16361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71041" y="2961733"/>
              <a:ext cx="1626921" cy="16361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71042" y="4063168"/>
              <a:ext cx="1626920" cy="16361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80213" y="4356897"/>
              <a:ext cx="1626920" cy="16361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804EA4-A8C4-86E2-4FEB-33156B8D28F3}"/>
              </a:ext>
            </a:extLst>
          </p:cNvPr>
          <p:cNvSpPr txBox="1"/>
          <p:nvPr/>
        </p:nvSpPr>
        <p:spPr>
          <a:xfrm>
            <a:off x="2613978" y="1020621"/>
            <a:ext cx="612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그리고 </a:t>
            </a:r>
            <a:r>
              <a:rPr lang="en-US" altLang="ko-KR" sz="1200" dirty="0"/>
              <a:t>8</a:t>
            </a:r>
            <a:r>
              <a:rPr lang="ko-KR" altLang="en-US" sz="1200" dirty="0"/>
              <a:t>장에서 사용한 소스코드를 다음과 같이 그대로 가져와 사용한다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이에 따라          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en-US" altLang="ko-KR" sz="1200" dirty="0" err="1">
                <a:solidFill>
                  <a:srgbClr val="7030A0"/>
                </a:solidFill>
              </a:rPr>
              <a:t>queryDSL</a:t>
            </a:r>
            <a:r>
              <a:rPr lang="ko-KR" altLang="en-US" sz="1200" dirty="0">
                <a:solidFill>
                  <a:srgbClr val="7030A0"/>
                </a:solidFill>
              </a:rPr>
              <a:t>의 의존성과 플러그인 설정을 </a:t>
            </a:r>
            <a:r>
              <a:rPr lang="en-US" altLang="ko-KR" sz="1200" dirty="0">
                <a:solidFill>
                  <a:srgbClr val="7030A0"/>
                </a:solidFill>
              </a:rPr>
              <a:t>pom.xml </a:t>
            </a:r>
            <a:r>
              <a:rPr lang="ko-KR" altLang="en-US" sz="1200" dirty="0">
                <a:solidFill>
                  <a:srgbClr val="7030A0"/>
                </a:solidFill>
              </a:rPr>
              <a:t>파일에 그대로 추가</a:t>
            </a:r>
            <a:r>
              <a:rPr lang="ko-KR" altLang="en-US" sz="1200" dirty="0"/>
              <a:t>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9313528" y="5420173"/>
            <a:ext cx="1626920" cy="163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09353" y="5893976"/>
            <a:ext cx="1626920" cy="1636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94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D07E1-B9A4-6318-FA50-F0998BA63F78}"/>
              </a:ext>
            </a:extLst>
          </p:cNvPr>
          <p:cNvSpPr txBox="1"/>
          <p:nvPr/>
        </p:nvSpPr>
        <p:spPr>
          <a:xfrm>
            <a:off x="1341912" y="5617780"/>
            <a:ext cx="691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위와 같이 하나의 상품에 하나의 상품정보만 매핑 되는 구조는 일대일 관계라고 볼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2020DC-D27D-8A16-36E9-2F4635ABDE5C}"/>
              </a:ext>
            </a:extLst>
          </p:cNvPr>
          <p:cNvGrpSpPr/>
          <p:nvPr/>
        </p:nvGrpSpPr>
        <p:grpSpPr>
          <a:xfrm>
            <a:off x="1341912" y="1342932"/>
            <a:ext cx="8052214" cy="4128397"/>
            <a:chOff x="1341912" y="1342932"/>
            <a:chExt cx="8052214" cy="41283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20AF00-A431-6203-B305-8F33EB65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912" y="1342932"/>
              <a:ext cx="8052214" cy="41283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9826B4-2ACB-FAD5-CDBD-CF0880998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9725" y="4963313"/>
              <a:ext cx="749319" cy="21219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5C035B-F92B-2792-DB3D-7C208C258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961" y="4242318"/>
            <a:ext cx="831893" cy="3111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5E76D3-BC7A-BEE1-DE8D-C97AE9E5B9CE}"/>
              </a:ext>
            </a:extLst>
          </p:cNvPr>
          <p:cNvSpPr/>
          <p:nvPr/>
        </p:nvSpPr>
        <p:spPr>
          <a:xfrm>
            <a:off x="6297854" y="4242318"/>
            <a:ext cx="1837000" cy="2630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00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52954-A442-6E9B-3562-396B7C451F87}"/>
              </a:ext>
            </a:extLst>
          </p:cNvPr>
          <p:cNvSpPr txBox="1"/>
          <p:nvPr/>
        </p:nvSpPr>
        <p:spPr>
          <a:xfrm>
            <a:off x="1376713" y="2055386"/>
            <a:ext cx="618508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com.springboot.relationship.data.entity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lombok</a:t>
            </a:r>
            <a:r>
              <a:rPr lang="en-US" altLang="ko-KR" sz="1200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javax.persistence</a:t>
            </a:r>
            <a:r>
              <a:rPr lang="en-US" altLang="ko-KR" sz="1200" dirty="0">
                <a:latin typeface="Consolas" panose="020B0609020204030204" pitchFamily="49" charset="0"/>
              </a:rPr>
              <a:t>.*;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43449-E036-E997-0137-FDFBD713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52" y="1355260"/>
            <a:ext cx="8573708" cy="576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8E4E4E-DD14-CA5C-3A65-FFEE4F0BD573}"/>
              </a:ext>
            </a:extLst>
          </p:cNvPr>
          <p:cNvSpPr txBox="1"/>
          <p:nvPr/>
        </p:nvSpPr>
        <p:spPr>
          <a:xfrm>
            <a:off x="5060846" y="2616116"/>
            <a:ext cx="6185086" cy="36009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@Table(name = "</a:t>
            </a:r>
            <a:r>
              <a:rPr lang="en-US" altLang="ko-KR" sz="12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2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ProductDetail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id;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description;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@OneToOne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@JoinColumn</a:t>
            </a:r>
            <a:r>
              <a:rPr lang="en-US" altLang="ko-KR" sz="1200" dirty="0">
                <a:latin typeface="Consolas" panose="020B0609020204030204" pitchFamily="49" charset="0"/>
              </a:rPr>
              <a:t>(name = "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product_number</a:t>
            </a:r>
            <a:r>
              <a:rPr lang="en-US" altLang="ko-KR" sz="12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Product </a:t>
            </a:r>
            <a:r>
              <a:rPr lang="en-US" altLang="ko-KR" sz="1200" dirty="0" err="1">
                <a:latin typeface="Consolas" panose="020B0609020204030204" pitchFamily="49" charset="0"/>
              </a:rPr>
              <a:t>product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3A031-C2A1-FEB6-D61D-C0477DAB4F32}"/>
              </a:ext>
            </a:extLst>
          </p:cNvPr>
          <p:cNvSpPr txBox="1"/>
          <p:nvPr/>
        </p:nvSpPr>
        <p:spPr>
          <a:xfrm>
            <a:off x="1376713" y="3010069"/>
            <a:ext cx="3414178" cy="28570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이전에 엔티티를 작성했던 방법 그대로 상품정보 엔티티를 작성한다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그리고 상품 번호에 매핑하기 위해 </a:t>
            </a:r>
            <a:r>
              <a:rPr lang="en-US" altLang="ko-KR" sz="1100" dirty="0">
                <a:latin typeface="Consolas" panose="020B0609020204030204" pitchFamily="49" charset="0"/>
              </a:rPr>
              <a:t>16~18</a:t>
            </a:r>
            <a:r>
              <a:rPr lang="ko-KR" altLang="en-US" sz="1100" dirty="0">
                <a:latin typeface="Consolas" panose="020B0609020204030204" pitchFamily="49" charset="0"/>
              </a:rPr>
              <a:t>번 줄과 같이 작성한다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@OneToOne </a:t>
            </a:r>
            <a:r>
              <a:rPr lang="ko-KR" altLang="en-US" sz="1100" dirty="0" err="1">
                <a:latin typeface="Consolas" panose="020B0609020204030204" pitchFamily="49" charset="0"/>
              </a:rPr>
              <a:t>어노테이션은</a:t>
            </a:r>
            <a:r>
              <a:rPr lang="ko-KR" altLang="en-US" sz="1100" dirty="0">
                <a:latin typeface="Consolas" panose="020B0609020204030204" pitchFamily="49" charset="0"/>
              </a:rPr>
              <a:t> 다른 엔티티 객체를 필드로 정의했을 때 일대일 연관관계로 매핑하기 위해 사용된다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뒤이어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@JoinColumn </a:t>
            </a:r>
            <a:r>
              <a:rPr lang="ko-KR" altLang="en-US" sz="1100" dirty="0" err="1">
                <a:latin typeface="Consolas" panose="020B0609020204030204" pitchFamily="49" charset="0"/>
              </a:rPr>
              <a:t>어노테이션을</a:t>
            </a:r>
            <a:r>
              <a:rPr lang="ko-KR" altLang="en-US" sz="1100" dirty="0">
                <a:latin typeface="Consolas" panose="020B0609020204030204" pitchFamily="49" charset="0"/>
              </a:rPr>
              <a:t> 사용해 매핑할 외래키를 설정한다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@JoinColumn </a:t>
            </a:r>
            <a:r>
              <a:rPr lang="ko-KR" altLang="en-US" sz="1100" dirty="0" err="1">
                <a:latin typeface="Consolas" panose="020B0609020204030204" pitchFamily="49" charset="0"/>
              </a:rPr>
              <a:t>어노테이션은</a:t>
            </a:r>
            <a:r>
              <a:rPr lang="ko-KR" altLang="en-US" sz="1100" dirty="0">
                <a:latin typeface="Consolas" panose="020B0609020204030204" pitchFamily="49" charset="0"/>
              </a:rPr>
              <a:t> 기본값이 설정돼 있어 자동으로 이름을 매핑하지만 의도한 이름이 들어가지 않기 때문에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sz="1100" dirty="0">
                <a:latin typeface="Consolas" panose="020B0609020204030204" pitchFamily="49" charset="0"/>
              </a:rPr>
              <a:t>속성을 사용해 원하는 칼럼명을 지정하는 것이 좋다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335F2A-394F-4393-3344-2619BF33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164" y="1929622"/>
            <a:ext cx="2529443" cy="688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0591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E188C-4F13-E0BC-39A0-BA8BFEA98E60}"/>
              </a:ext>
            </a:extLst>
          </p:cNvPr>
          <p:cNvSpPr txBox="1"/>
          <p:nvPr/>
        </p:nvSpPr>
        <p:spPr>
          <a:xfrm>
            <a:off x="1358527" y="1295818"/>
            <a:ext cx="9578647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Consolas" panose="020B0609020204030204" pitchFamily="49" charset="0"/>
              </a:rPr>
              <a:t> 간략하게 </a:t>
            </a:r>
            <a:r>
              <a:rPr lang="en-US" altLang="ko-KR" sz="1200" b="1" dirty="0">
                <a:latin typeface="Consolas" panose="020B0609020204030204" pitchFamily="49" charset="0"/>
              </a:rPr>
              <a:t>@JoinColumn</a:t>
            </a:r>
            <a:r>
              <a:rPr lang="ko-KR" altLang="en-US" sz="1200" b="1" dirty="0" err="1">
                <a:latin typeface="Consolas" panose="020B0609020204030204" pitchFamily="49" charset="0"/>
              </a:rPr>
              <a:t>어노테이션에서</a:t>
            </a:r>
            <a:r>
              <a:rPr lang="ko-KR" altLang="en-US" sz="1200" b="1" dirty="0">
                <a:latin typeface="Consolas" panose="020B0609020204030204" pitchFamily="49" charset="0"/>
              </a:rPr>
              <a:t> 사용할 수 있는 속성을 설명하면 다음과 같다</a:t>
            </a:r>
            <a:r>
              <a:rPr lang="en-US" altLang="ko-KR" sz="1200" b="1" dirty="0">
                <a:latin typeface="Consolas" panose="020B0609020204030204" pitchFamily="49" charset="0"/>
              </a:rPr>
              <a:t>.</a:t>
            </a:r>
          </a:p>
          <a:p>
            <a:endParaRPr lang="ko-KR" altLang="en-US" sz="1200" b="1" dirty="0">
              <a:latin typeface="Consolas" panose="020B0609020204030204" pitchFamily="49" charset="0"/>
            </a:endParaRPr>
          </a:p>
          <a:p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 name : </a:t>
            </a:r>
            <a:r>
              <a:rPr lang="ko-KR" alt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매핑할 외래키의 이름을 설정한다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referencedColumnName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외래키가 참조할 상대 테이블의 칼럼명을 지정한다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 </a:t>
            </a:r>
            <a:r>
              <a:rPr lang="en-US" altLang="ko-KR" sz="1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foreignKey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외래키를 생성하면서 지정할 제약조건을 설정한다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.(unique, nullable, insertable, updateable </a:t>
            </a:r>
            <a:r>
              <a:rPr lang="ko-KR" alt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등</a:t>
            </a:r>
            <a:r>
              <a:rPr lang="en-US" altLang="ko-K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).</a:t>
            </a:r>
          </a:p>
          <a:p>
            <a:endParaRPr lang="en-US" altLang="ko-KR" sz="1200" b="1" dirty="0"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latin typeface="Consolas" panose="020B0609020204030204" pitchFamily="49" charset="0"/>
              </a:rPr>
              <a:t>이렇게 엔티티 클래스를 생성하면 단방향 관계의 일대일 관계 매핑이 완성된다</a:t>
            </a:r>
            <a:r>
              <a:rPr lang="en-US" altLang="ko-KR" sz="1200" b="1" dirty="0">
                <a:latin typeface="Consolas" panose="020B0609020204030204" pitchFamily="49" charset="0"/>
              </a:rPr>
              <a:t>. hibernate.dll-auto</a:t>
            </a:r>
            <a:r>
              <a:rPr lang="ko-KR" altLang="en-US" sz="1200" b="1" dirty="0">
                <a:latin typeface="Consolas" panose="020B0609020204030204" pitchFamily="49" charset="0"/>
              </a:rPr>
              <a:t>의 값을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create</a:t>
            </a:r>
            <a:r>
              <a:rPr lang="ko-KR" altLang="en-US" sz="1200" b="1" dirty="0">
                <a:latin typeface="Consolas" panose="020B0609020204030204" pitchFamily="49" charset="0"/>
              </a:rPr>
              <a:t>로 설정한 후 애플리케이션을 실행하면 </a:t>
            </a:r>
            <a:r>
              <a:rPr lang="ko-KR" altLang="en-US" sz="1200" b="1" dirty="0" err="1">
                <a:latin typeface="Consolas" panose="020B0609020204030204" pitchFamily="49" charset="0"/>
              </a:rPr>
              <a:t>하이버네이트에서</a:t>
            </a:r>
            <a:r>
              <a:rPr lang="ko-KR" altLang="en-US" sz="1200" b="1" dirty="0">
                <a:latin typeface="Consolas" panose="020B0609020204030204" pitchFamily="49" charset="0"/>
              </a:rPr>
              <a:t> 자동으로 테이블을 생성하며 아래와 같이 데이터베이스의 테이블을 확인할 수 있다</a:t>
            </a:r>
            <a:r>
              <a:rPr lang="en-US" altLang="ko-KR" sz="1200" b="1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90ADF5-2145-A6D8-8412-1DE2EE2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01" y="2914650"/>
            <a:ext cx="8957502" cy="3126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B3A7B9-42E3-A740-CC40-1B0555C0D6B3}"/>
              </a:ext>
            </a:extLst>
          </p:cNvPr>
          <p:cNvCxnSpPr/>
          <p:nvPr/>
        </p:nvCxnSpPr>
        <p:spPr>
          <a:xfrm>
            <a:off x="7222331" y="2514600"/>
            <a:ext cx="31542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95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6C4BB7-6498-75C8-FA4E-85E63AFF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28" y="1296210"/>
            <a:ext cx="9179857" cy="760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B99F2-CD85-3946-0BEA-C23C3FA904F3}"/>
              </a:ext>
            </a:extLst>
          </p:cNvPr>
          <p:cNvSpPr txBox="1"/>
          <p:nvPr/>
        </p:nvSpPr>
        <p:spPr>
          <a:xfrm>
            <a:off x="1442028" y="2294820"/>
            <a:ext cx="6185086" cy="17543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com.springboot.relationship.data.repository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com.springboot.relationship.data.entity.ProductDetail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ProductDetailRepository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200" dirty="0">
                <a:latin typeface="Consolas" panose="020B0609020204030204" pitchFamily="49" charset="0"/>
              </a:rPr>
              <a:t>, Long&gt;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CD8054-8F8C-B8E0-F786-85DE51B9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885" y="2305229"/>
            <a:ext cx="3308268" cy="637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899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8.1 </a:t>
            </a:r>
            <a:r>
              <a:rPr lang="ko-KR" altLang="en-US" sz="1400" b="1">
                <a:solidFill>
                  <a:srgbClr val="7030A0"/>
                </a:solidFill>
              </a:rPr>
              <a:t>프로젝트 생성</a:t>
            </a:r>
            <a:endParaRPr lang="ko-KR" altLang="en-US" sz="1400" b="1"/>
          </a:p>
        </p:txBody>
      </p:sp>
      <p:sp>
        <p:nvSpPr>
          <p:cNvPr id="11" name="TextBox 10"/>
          <p:cNvSpPr txBox="1"/>
          <p:nvPr/>
        </p:nvSpPr>
        <p:spPr>
          <a:xfrm>
            <a:off x="1333418" y="1877469"/>
            <a:ext cx="6705598" cy="41118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package com.springboot.advanced_jpa.service.impl;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import com.springboot.advanced_jpa.data.dto.ProductDto;</a:t>
            </a:r>
          </a:p>
          <a:p>
            <a:pPr lvl="0">
              <a:defRPr/>
            </a:pPr>
            <a:r>
              <a:rPr lang="en-US" altLang="ko-KR" sz="1200"/>
              <a:t>import com.springboot.advanced_jpa.data.dto.ProductResponseDto;</a:t>
            </a:r>
          </a:p>
          <a:p>
            <a:pPr lvl="0">
              <a:defRPr/>
            </a:pPr>
            <a:r>
              <a:rPr lang="en-US" altLang="ko-KR" sz="1200"/>
              <a:t>import com.springboot.advanced_jpa.data.entity.Product;</a:t>
            </a:r>
          </a:p>
          <a:p>
            <a:pPr lvl="0">
              <a:defRPr/>
            </a:pPr>
            <a:r>
              <a:rPr lang="en-US" altLang="ko-KR" sz="1200"/>
              <a:t>import com.springboot.advanced_jpa.data.repository.ProductRepository;</a:t>
            </a:r>
          </a:p>
          <a:p>
            <a:pPr lvl="0">
              <a:defRPr/>
            </a:pPr>
            <a:r>
              <a:rPr lang="en-US" altLang="ko-KR" sz="1200"/>
              <a:t>import com.springboot.advanced_jpa.service.ProductService;</a:t>
            </a:r>
          </a:p>
          <a:p>
            <a:pPr lvl="0">
              <a:defRPr/>
            </a:pPr>
            <a:r>
              <a:rPr lang="en-US" altLang="ko-KR" sz="1200"/>
              <a:t>import org.slf4j.Logger;</a:t>
            </a:r>
          </a:p>
          <a:p>
            <a:pPr lvl="0">
              <a:defRPr/>
            </a:pPr>
            <a:r>
              <a:rPr lang="en-US" altLang="ko-KR" sz="1200"/>
              <a:t>import org.slf4j.LoggerFactory;</a:t>
            </a:r>
          </a:p>
          <a:p>
            <a:pPr lvl="0">
              <a:defRPr/>
            </a:pPr>
            <a:r>
              <a:rPr lang="en-US" altLang="ko-KR" sz="1200"/>
              <a:t>import org.springframework.beans.factory.annotation.Autowired;</a:t>
            </a:r>
          </a:p>
          <a:p>
            <a:pPr lvl="0">
              <a:defRPr/>
            </a:pPr>
            <a:r>
              <a:rPr lang="en-US" altLang="ko-KR" sz="1200"/>
              <a:t>import org.springframework.stereotype.Service;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@Service</a:t>
            </a:r>
          </a:p>
          <a:p>
            <a:pPr lvl="0">
              <a:defRPr/>
            </a:pPr>
            <a:r>
              <a:rPr lang="en-US" altLang="ko-KR" sz="1200"/>
              <a:t>public class ProductServiceImpl implements ProductService {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</a:t>
            </a:r>
            <a:r>
              <a:rPr lang="en-US" altLang="ko-KR" sz="1200">
                <a:solidFill>
                  <a:srgbClr val="0000FF"/>
                </a:solidFill>
              </a:rPr>
              <a:t>private final Logger LOGGER = LoggerFactory.getLogger(ProductServiceImpl.class);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private final </a:t>
            </a:r>
            <a:r>
              <a:rPr lang="en-US" altLang="ko-KR" sz="1200" b="1">
                <a:solidFill>
                  <a:srgbClr val="FF0000"/>
                </a:solidFill>
              </a:rPr>
              <a:t>ProductRepository productRepository;</a:t>
            </a:r>
            <a:endParaRPr lang="en-US" altLang="ko-KR" sz="1200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@Autowired</a:t>
            </a:r>
          </a:p>
          <a:p>
            <a:pPr lvl="0">
              <a:defRPr/>
            </a:pPr>
            <a:r>
              <a:rPr lang="en-US" altLang="ko-KR" sz="1200"/>
              <a:t>    public ProductServiceImpl(</a:t>
            </a:r>
            <a:r>
              <a:rPr lang="en-US" altLang="ko-KR" sz="1200" b="1">
                <a:solidFill>
                  <a:srgbClr val="FF0000"/>
                </a:solidFill>
              </a:rPr>
              <a:t>ProductRepository productRepository</a:t>
            </a:r>
            <a:r>
              <a:rPr lang="en-US" altLang="ko-KR" sz="1200"/>
              <a:t>) {</a:t>
            </a:r>
          </a:p>
          <a:p>
            <a:pPr lvl="0">
              <a:defRPr/>
            </a:pPr>
            <a:r>
              <a:rPr lang="en-US" altLang="ko-KR" sz="1200"/>
              <a:t>        this.productRepository = productRepository;</a:t>
            </a:r>
          </a:p>
          <a:p>
            <a:pPr lvl="0">
              <a:defRPr/>
            </a:pPr>
            <a:r>
              <a:rPr lang="en-US" altLang="ko-KR" sz="1200"/>
              <a:t>    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1752" y="1366345"/>
            <a:ext cx="6348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DAO</a:t>
            </a:r>
            <a:r>
              <a:rPr lang="ko-KR" altLang="en-US" sz="1400"/>
              <a:t>를 삭제했기 때문에 서비스 클래스를 수정해야 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0163" y="1194957"/>
            <a:ext cx="2444876" cy="7620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6A84C-84E6-3108-D1DA-B8B7C1B4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3" y="1353447"/>
            <a:ext cx="6999018" cy="472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B99F2-CD85-3946-0BEA-C23C3FA904F3}"/>
              </a:ext>
            </a:extLst>
          </p:cNvPr>
          <p:cNvSpPr txBox="1"/>
          <p:nvPr/>
        </p:nvSpPr>
        <p:spPr>
          <a:xfrm>
            <a:off x="963330" y="1787214"/>
            <a:ext cx="4794671" cy="270843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com.springboot.relationship.data.repository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com.springboot.relationship.data.entity.Product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com.springboot.relationship.data.entity.ProductDetail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org.springframework.boot.test.context.SpringBootTest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@SpringBootTest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class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ProductDetailRepositoryTest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245DEB-E7E8-A859-37BE-6EB02AB6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567" y="733110"/>
            <a:ext cx="2738128" cy="856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6CC36-C9D0-9E98-BD25-04FF04E86DD7}"/>
              </a:ext>
            </a:extLst>
          </p:cNvPr>
          <p:cNvSpPr txBox="1"/>
          <p:nvPr/>
        </p:nvSpPr>
        <p:spPr>
          <a:xfrm>
            <a:off x="5530385" y="2023353"/>
            <a:ext cx="6370134" cy="36317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    @Test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public void saveAndReadTest1()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</a:t>
            </a:r>
            <a:r>
              <a:rPr lang="en-US" altLang="ko-KR" sz="1000" dirty="0" err="1">
                <a:latin typeface="Consolas" panose="020B0609020204030204" pitchFamily="49" charset="0"/>
              </a:rPr>
              <a:t>product</a:t>
            </a:r>
            <a:r>
              <a:rPr lang="en-US" altLang="ko-KR" sz="1000" dirty="0">
                <a:latin typeface="Consolas" panose="020B0609020204030204" pitchFamily="49" charset="0"/>
              </a:rPr>
              <a:t> = new Product();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product.setName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ko-KR" altLang="en-US" sz="1000" dirty="0">
                <a:latin typeface="Consolas" panose="020B0609020204030204" pitchFamily="49" charset="0"/>
              </a:rPr>
              <a:t>스프링 부트 </a:t>
            </a:r>
            <a:r>
              <a:rPr lang="en-US" altLang="ko-KR" sz="1000" dirty="0">
                <a:latin typeface="Consolas" panose="020B0609020204030204" pitchFamily="49" charset="0"/>
              </a:rPr>
              <a:t>JPA");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product.setPrice</a:t>
            </a:r>
            <a:r>
              <a:rPr lang="en-US" altLang="ko-KR" sz="1000" dirty="0">
                <a:latin typeface="Consolas" panose="020B0609020204030204" pitchFamily="49" charset="0"/>
              </a:rPr>
              <a:t>(5000);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product.setStock</a:t>
            </a:r>
            <a:r>
              <a:rPr lang="en-US" altLang="ko-KR" sz="1000" dirty="0">
                <a:latin typeface="Consolas" panose="020B0609020204030204" pitchFamily="49" charset="0"/>
              </a:rPr>
              <a:t>(500);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000" dirty="0">
                <a:latin typeface="Consolas" panose="020B0609020204030204" pitchFamily="49" charset="0"/>
              </a:rPr>
              <a:t>(product);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productDetail.setProduct</a:t>
            </a:r>
            <a:r>
              <a:rPr lang="en-US" altLang="ko-KR" sz="1000" dirty="0">
                <a:latin typeface="Consolas" panose="020B0609020204030204" pitchFamily="49" charset="0"/>
              </a:rPr>
              <a:t>(product);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productDetail.setDescription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ko-KR" altLang="en-US" sz="1000" dirty="0">
                <a:latin typeface="Consolas" panose="020B0609020204030204" pitchFamily="49" charset="0"/>
              </a:rPr>
              <a:t>스프링 부트와 </a:t>
            </a:r>
            <a:r>
              <a:rPr lang="en-US" altLang="ko-KR" sz="1000" dirty="0">
                <a:latin typeface="Consolas" panose="020B0609020204030204" pitchFamily="49" charset="0"/>
              </a:rPr>
              <a:t>JPA</a:t>
            </a:r>
            <a:r>
              <a:rPr lang="ko-KR" altLang="en-US" sz="1000" dirty="0">
                <a:latin typeface="Consolas" panose="020B0609020204030204" pitchFamily="49" charset="0"/>
              </a:rPr>
              <a:t>를 함께 볼 수 있는 책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productDetailRepository.save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// </a:t>
            </a:r>
            <a:r>
              <a:rPr lang="ko-KR" altLang="en-US" sz="1000" dirty="0">
                <a:latin typeface="Consolas" panose="020B0609020204030204" pitchFamily="49" charset="0"/>
              </a:rPr>
              <a:t>생성한 데이터 조회</a:t>
            </a:r>
          </a:p>
          <a:p>
            <a:r>
              <a:rPr lang="ko-KR" altLang="en-US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savedProduct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:</a:t>
            </a:r>
            <a:r>
              <a:rPr lang="en-US" altLang="ko-KR" sz="1000" dirty="0">
                <a:latin typeface="Consolas" panose="020B0609020204030204" pitchFamily="49" charset="0"/>
              </a:rPr>
              <a:t> " +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productDetailRepository.findById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productDetail.getId</a:t>
            </a:r>
            <a:r>
              <a:rPr lang="en-US" altLang="ko-KR" sz="1000" dirty="0">
                <a:latin typeface="Consolas" panose="020B0609020204030204" pitchFamily="49" charset="0"/>
              </a:rPr>
              <a:t>()).get().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getProduct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savedProductDetail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:</a:t>
            </a:r>
            <a:r>
              <a:rPr lang="en-US" altLang="ko-KR" sz="1000" dirty="0">
                <a:latin typeface="Consolas" panose="020B0609020204030204" pitchFamily="49" charset="0"/>
              </a:rPr>
              <a:t> " +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productDetailRepository.findById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productDetail.getId</a:t>
            </a:r>
            <a:r>
              <a:rPr lang="en-US" altLang="ko-KR" sz="1000" dirty="0">
                <a:latin typeface="Consolas" panose="020B0609020204030204" pitchFamily="49" charset="0"/>
              </a:rPr>
              <a:t>()).get());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FABC7-6C11-582F-4DC7-2D58CA4A56F8}"/>
              </a:ext>
            </a:extLst>
          </p:cNvPr>
          <p:cNvSpPr txBox="1"/>
          <p:nvPr/>
        </p:nvSpPr>
        <p:spPr>
          <a:xfrm>
            <a:off x="1042337" y="4413663"/>
            <a:ext cx="4417136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위와 같은 테스트 코드를 실행하기 위해서는 </a:t>
            </a:r>
            <a:r>
              <a:rPr lang="en-US" altLang="ko-KR" sz="1000" dirty="0">
                <a:latin typeface="Consolas" panose="020B0609020204030204" pitchFamily="49" charset="0"/>
              </a:rPr>
              <a:t>12~16</a:t>
            </a:r>
            <a:r>
              <a:rPr lang="ko-KR" altLang="en-US" sz="1000" dirty="0">
                <a:latin typeface="Consolas" panose="020B0609020204030204" pitchFamily="49" charset="0"/>
              </a:rPr>
              <a:t>번 줄과 같이 상품과 상품정보에 </a:t>
            </a:r>
            <a:r>
              <a:rPr lang="ko-KR" altLang="en-US" sz="1000" dirty="0" err="1">
                <a:latin typeface="Consolas" panose="020B0609020204030204" pitchFamily="49" charset="0"/>
              </a:rPr>
              <a:t>매핑된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 err="1">
                <a:latin typeface="Consolas" panose="020B0609020204030204" pitchFamily="49" charset="0"/>
              </a:rPr>
              <a:t>리포지토리에</a:t>
            </a:r>
            <a:r>
              <a:rPr lang="ko-KR" altLang="en-US" sz="1000" dirty="0">
                <a:latin typeface="Consolas" panose="020B0609020204030204" pitchFamily="49" charset="0"/>
              </a:rPr>
              <a:t> 대한 의존성 주입을 받아야 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그리고 이 테스트에서 조회할 엔티티 객체를 </a:t>
            </a:r>
            <a:r>
              <a:rPr lang="en-US" altLang="ko-KR" sz="1000" dirty="0">
                <a:latin typeface="Consolas" panose="020B0609020204030204" pitchFamily="49" charset="0"/>
              </a:rPr>
              <a:t>20~31</a:t>
            </a:r>
            <a:r>
              <a:rPr lang="ko-KR" altLang="en-US" sz="1000" dirty="0">
                <a:latin typeface="Consolas" panose="020B0609020204030204" pitchFamily="49" charset="0"/>
              </a:rPr>
              <a:t>번 줄과 같이 저장한다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여기서 주요 코드는 </a:t>
            </a:r>
            <a:r>
              <a:rPr lang="en-US" altLang="ko-KR" sz="1000" dirty="0">
                <a:latin typeface="Consolas" panose="020B0609020204030204" pitchFamily="49" charset="0"/>
              </a:rPr>
              <a:t>34~35</a:t>
            </a:r>
            <a:r>
              <a:rPr lang="ko-KR" altLang="en-US" sz="1000" dirty="0">
                <a:latin typeface="Consolas" panose="020B0609020204030204" pitchFamily="49" charset="0"/>
              </a:rPr>
              <a:t>번 줄이다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객체에서 </a:t>
            </a:r>
            <a:r>
              <a:rPr lang="en-US" altLang="ko-KR" sz="1000" dirty="0">
                <a:latin typeface="Consolas" panose="020B0609020204030204" pitchFamily="49" charset="0"/>
              </a:rPr>
              <a:t>Product </a:t>
            </a:r>
            <a:r>
              <a:rPr lang="ko-KR" altLang="en-US" sz="1000" dirty="0">
                <a:latin typeface="Consolas" panose="020B0609020204030204" pitchFamily="49" charset="0"/>
              </a:rPr>
              <a:t>객체를 일대일 단방향 연관관계를 설정했기 때문에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ProductDetailRepository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에서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객체를 조회한 후 연관 </a:t>
            </a:r>
            <a:r>
              <a:rPr lang="ko-KR" altLang="en-US" sz="1000" dirty="0" err="1">
                <a:latin typeface="Consolas" panose="020B0609020204030204" pitchFamily="49" charset="0"/>
              </a:rPr>
              <a:t>매핑된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Product </a:t>
            </a:r>
            <a:r>
              <a:rPr lang="ko-KR" altLang="en-US" sz="1000" dirty="0">
                <a:latin typeface="Consolas" panose="020B0609020204030204" pitchFamily="49" charset="0"/>
              </a:rPr>
              <a:t>객체를 조회할 수 있다</a:t>
            </a:r>
            <a:r>
              <a:rPr lang="en-US" altLang="ko-KR" sz="1000" dirty="0">
                <a:latin typeface="Consolas" panose="020B0609020204030204" pitchFamily="49" charset="0"/>
              </a:rPr>
              <a:t>. 34~35</a:t>
            </a:r>
            <a:r>
              <a:rPr lang="ko-KR" altLang="en-US" sz="1000" dirty="0">
                <a:latin typeface="Consolas" panose="020B0609020204030204" pitchFamily="49" charset="0"/>
              </a:rPr>
              <a:t>번 줄과 </a:t>
            </a:r>
            <a:r>
              <a:rPr lang="en-US" altLang="ko-KR" sz="1000" dirty="0">
                <a:latin typeface="Consolas" panose="020B0609020204030204" pitchFamily="49" charset="0"/>
              </a:rPr>
              <a:t>37~38</a:t>
            </a:r>
            <a:r>
              <a:rPr lang="ko-KR" altLang="en-US" sz="1000" dirty="0">
                <a:latin typeface="Consolas" panose="020B0609020204030204" pitchFamily="49" charset="0"/>
              </a:rPr>
              <a:t>번 줄에서 조회하는 쿼리는 다음과 같이 표현된다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9D875-287E-9BE0-8187-3B7745E43DA3}"/>
              </a:ext>
            </a:extLst>
          </p:cNvPr>
          <p:cNvSpPr txBox="1"/>
          <p:nvPr/>
        </p:nvSpPr>
        <p:spPr>
          <a:xfrm>
            <a:off x="1119434" y="5899735"/>
            <a:ext cx="1050772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7030A0"/>
                </a:solidFill>
              </a:rPr>
              <a:t>savedProduct</a:t>
            </a:r>
            <a:r>
              <a:rPr lang="en-US" altLang="ko-KR" sz="900" dirty="0">
                <a:solidFill>
                  <a:srgbClr val="7030A0"/>
                </a:solidFill>
              </a:rPr>
              <a:t> :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Product</a:t>
            </a:r>
            <a:r>
              <a:rPr lang="en-US" altLang="ko-KR" sz="900" dirty="0"/>
              <a:t>(super=</a:t>
            </a:r>
            <a:r>
              <a:rPr lang="en-US" altLang="ko-KR" sz="900" dirty="0" err="1"/>
              <a:t>BaseEntity</a:t>
            </a:r>
            <a:r>
              <a:rPr lang="en-US" altLang="ko-KR" sz="900" dirty="0"/>
              <a:t>(</a:t>
            </a:r>
            <a:r>
              <a:rPr lang="en-US" altLang="ko-KR" sz="900" dirty="0" err="1"/>
              <a:t>createdAt</a:t>
            </a:r>
            <a:r>
              <a:rPr lang="en-US" altLang="ko-KR" sz="900" dirty="0"/>
              <a:t>=2022-10-19T16:22:23.328910, </a:t>
            </a:r>
            <a:r>
              <a:rPr lang="en-US" altLang="ko-KR" sz="900" dirty="0" err="1"/>
              <a:t>updatedAt</a:t>
            </a:r>
            <a:r>
              <a:rPr lang="en-US" altLang="ko-KR" sz="900" dirty="0"/>
              <a:t>=2022-10-19T16:22:23.328910), number=1, name=</a:t>
            </a:r>
            <a:r>
              <a:rPr lang="ko-KR" altLang="en-US" sz="900" dirty="0" err="1"/>
              <a:t>스프링부트</a:t>
            </a:r>
            <a:r>
              <a:rPr lang="ko-KR" altLang="en-US" sz="900" dirty="0"/>
              <a:t> </a:t>
            </a:r>
            <a:r>
              <a:rPr lang="en-US" altLang="ko-KR" sz="900" dirty="0"/>
              <a:t>JPA, price=5000, stock=500)</a:t>
            </a:r>
          </a:p>
          <a:p>
            <a:endParaRPr lang="en-US" altLang="ko-KR" sz="900" dirty="0"/>
          </a:p>
          <a:p>
            <a:r>
              <a:rPr lang="en-US" altLang="ko-KR" sz="900" dirty="0" err="1">
                <a:solidFill>
                  <a:srgbClr val="7030A0"/>
                </a:solidFill>
              </a:rPr>
              <a:t>savedProductDetail</a:t>
            </a:r>
            <a:r>
              <a:rPr lang="en-US" altLang="ko-KR" sz="900" dirty="0">
                <a:solidFill>
                  <a:srgbClr val="7030A0"/>
                </a:solidFill>
              </a:rPr>
              <a:t> :</a:t>
            </a:r>
            <a:r>
              <a:rPr lang="en-US" altLang="ko-KR" sz="900" dirty="0"/>
              <a:t> </a:t>
            </a:r>
            <a:r>
              <a:rPr lang="en-US" altLang="ko-KR" sz="900" dirty="0" err="1">
                <a:solidFill>
                  <a:srgbClr val="FF0000"/>
                </a:solidFill>
              </a:rPr>
              <a:t>ProductDetail</a:t>
            </a:r>
            <a:r>
              <a:rPr lang="en-US" altLang="ko-KR" sz="900" dirty="0"/>
              <a:t>(super=</a:t>
            </a:r>
            <a:r>
              <a:rPr lang="en-US" altLang="ko-KR" sz="900" dirty="0" err="1"/>
              <a:t>BaseEntity</a:t>
            </a:r>
            <a:r>
              <a:rPr lang="en-US" altLang="ko-KR" sz="900" dirty="0"/>
              <a:t>(</a:t>
            </a:r>
            <a:r>
              <a:rPr lang="en-US" altLang="ko-KR" sz="900" dirty="0" err="1"/>
              <a:t>createdAt</a:t>
            </a:r>
            <a:r>
              <a:rPr lang="en-US" altLang="ko-KR" sz="900" dirty="0"/>
              <a:t>=2022-10-19T16:22:23.388955, </a:t>
            </a:r>
            <a:r>
              <a:rPr lang="en-US" altLang="ko-KR" sz="900" dirty="0" err="1"/>
              <a:t>updatedAt</a:t>
            </a:r>
            <a:r>
              <a:rPr lang="en-US" altLang="ko-KR" sz="900" dirty="0"/>
              <a:t>=2022-10-19T16:22:23.388955), id=1, description=</a:t>
            </a:r>
            <a:r>
              <a:rPr lang="ko-KR" altLang="en-US" sz="900" dirty="0"/>
              <a:t>스프링 부트와 </a:t>
            </a:r>
            <a:r>
              <a:rPr lang="en-US" altLang="ko-KR" sz="900" dirty="0"/>
              <a:t>JPA</a:t>
            </a:r>
            <a:r>
              <a:rPr lang="ko-KR" altLang="en-US" sz="900" dirty="0"/>
              <a:t>를 함께 볼 수 있는 책</a:t>
            </a:r>
            <a:r>
              <a:rPr lang="en-US" altLang="ko-KR" sz="900" dirty="0"/>
              <a:t>, </a:t>
            </a:r>
            <a:r>
              <a:rPr lang="en-US" altLang="ko-KR" sz="900" dirty="0">
                <a:solidFill>
                  <a:srgbClr val="FF0000"/>
                </a:solidFill>
              </a:rPr>
              <a:t>product</a:t>
            </a:r>
            <a:r>
              <a:rPr lang="en-US" altLang="ko-KR" sz="900" dirty="0"/>
              <a:t>=Product(super=</a:t>
            </a:r>
            <a:r>
              <a:rPr lang="en-US" altLang="ko-KR" sz="900" dirty="0" err="1"/>
              <a:t>BaseEntity</a:t>
            </a:r>
            <a:r>
              <a:rPr lang="en-US" altLang="ko-KR" sz="900" dirty="0"/>
              <a:t>(</a:t>
            </a:r>
            <a:r>
              <a:rPr lang="en-US" altLang="ko-KR" sz="900" dirty="0" err="1"/>
              <a:t>createdAt</a:t>
            </a:r>
            <a:r>
              <a:rPr lang="en-US" altLang="ko-KR" sz="900" dirty="0"/>
              <a:t>=2022-10-19T16:22:23.328910, </a:t>
            </a:r>
            <a:r>
              <a:rPr lang="en-US" altLang="ko-KR" sz="900" dirty="0" err="1"/>
              <a:t>updatedAt</a:t>
            </a:r>
            <a:r>
              <a:rPr lang="en-US" altLang="ko-KR" sz="900" dirty="0"/>
              <a:t>=2022-10-19T16:22:23.328910), number=1, name=</a:t>
            </a:r>
            <a:r>
              <a:rPr lang="ko-KR" altLang="en-US" sz="900" dirty="0" err="1"/>
              <a:t>스프링부트</a:t>
            </a:r>
            <a:r>
              <a:rPr lang="ko-KR" altLang="en-US" sz="900" dirty="0"/>
              <a:t> </a:t>
            </a:r>
            <a:r>
              <a:rPr lang="en-US" altLang="ko-KR" sz="900" dirty="0"/>
              <a:t>JPA, price=5000, stock=500))</a:t>
            </a:r>
            <a:endParaRPr lang="ko-KR" altLang="en-US" sz="9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DB58EC-0799-692C-CE1E-223BC7E54C4B}"/>
              </a:ext>
            </a:extLst>
          </p:cNvPr>
          <p:cNvCxnSpPr/>
          <p:nvPr/>
        </p:nvCxnSpPr>
        <p:spPr>
          <a:xfrm flipH="1">
            <a:off x="5837626" y="4687057"/>
            <a:ext cx="666120" cy="121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EB9533-FE15-04CE-0E1F-27D908D79875}"/>
              </a:ext>
            </a:extLst>
          </p:cNvPr>
          <p:cNvCxnSpPr/>
          <p:nvPr/>
        </p:nvCxnSpPr>
        <p:spPr>
          <a:xfrm flipH="1">
            <a:off x="5898183" y="5171087"/>
            <a:ext cx="605563" cy="105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925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B99F2-CD85-3946-0BEA-C23C3FA904F3}"/>
              </a:ext>
            </a:extLst>
          </p:cNvPr>
          <p:cNvSpPr txBox="1"/>
          <p:nvPr/>
        </p:nvSpPr>
        <p:spPr>
          <a:xfrm>
            <a:off x="1348334" y="1271683"/>
            <a:ext cx="4794671" cy="317009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 as id1_1_0_,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productdet0_.created_at as created_2_1_0_,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productdet0_.updated_at as updated_3_1_0_,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productdet0_.description as descript4_1_0_,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productdet0_.product_number as product_5_1_0_,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product1_.number as number1_0_1_,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product1_.created_at as created_2_0_1_,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product1_.updated_at as updated_3_0_1_,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product1_.name as name4_0_1_,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product1_.price as price5_0_1_,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product1_.stock as stock6_0_1_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product_detail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productdet0_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left outer join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00" dirty="0">
                <a:latin typeface="Consolas" panose="020B0609020204030204" pitchFamily="49" charset="0"/>
              </a:rPr>
              <a:t> product1_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on productdet0_.product_number=product1_.number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productdet0_.id=?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FABC7-6C11-582F-4DC7-2D58CA4A56F8}"/>
              </a:ext>
            </a:extLst>
          </p:cNvPr>
          <p:cNvSpPr txBox="1"/>
          <p:nvPr/>
        </p:nvSpPr>
        <p:spPr>
          <a:xfrm>
            <a:off x="6426530" y="1284581"/>
            <a:ext cx="4417136" cy="168238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Consolas" panose="020B0609020204030204" pitchFamily="49" charset="0"/>
              </a:rPr>
              <a:t>select </a:t>
            </a:r>
            <a:r>
              <a:rPr lang="ko-KR" altLang="en-US" sz="1000" dirty="0">
                <a:latin typeface="Consolas" panose="020B0609020204030204" pitchFamily="49" charset="0"/>
              </a:rPr>
              <a:t>구문을 보면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객체와 </a:t>
            </a:r>
            <a:r>
              <a:rPr lang="en-US" altLang="ko-KR" sz="1000" dirty="0">
                <a:latin typeface="Consolas" panose="020B0609020204030204" pitchFamily="49" charset="0"/>
              </a:rPr>
              <a:t>Product </a:t>
            </a:r>
            <a:r>
              <a:rPr lang="ko-KR" altLang="en-US" sz="1000" dirty="0">
                <a:latin typeface="Consolas" panose="020B0609020204030204" pitchFamily="49" charset="0"/>
              </a:rPr>
              <a:t>객체가 함께 조회되는 것을 볼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이처럼 엔티티를 조회할 때 연관된 엔티티도 함께 조회하는 것을 ‘</a:t>
            </a:r>
            <a:r>
              <a:rPr lang="ko-KR" alt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즉시 로딩’ </a:t>
            </a:r>
            <a:r>
              <a:rPr lang="ko-KR" altLang="en-US" sz="1000" dirty="0">
                <a:latin typeface="Consolas" panose="020B0609020204030204" pitchFamily="49" charset="0"/>
              </a:rPr>
              <a:t>이라고 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그리고 </a:t>
            </a:r>
            <a:r>
              <a:rPr lang="en-US" altLang="ko-KR" sz="1000" dirty="0">
                <a:latin typeface="Consolas" panose="020B0609020204030204" pitchFamily="49" charset="0"/>
              </a:rPr>
              <a:t>16~18</a:t>
            </a:r>
            <a:r>
              <a:rPr lang="ko-KR" altLang="en-US" sz="1000" dirty="0">
                <a:latin typeface="Consolas" panose="020B0609020204030204" pitchFamily="49" charset="0"/>
              </a:rPr>
              <a:t>번 줄에서 ‘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left outer join</a:t>
            </a:r>
            <a:r>
              <a:rPr lang="en-US" altLang="ko-KR" sz="1000" dirty="0">
                <a:latin typeface="Consolas" panose="020B0609020204030204" pitchFamily="49" charset="0"/>
              </a:rPr>
              <a:t>’</a:t>
            </a:r>
            <a:r>
              <a:rPr lang="ko-KR" altLang="en-US" sz="1000" dirty="0">
                <a:latin typeface="Consolas" panose="020B0609020204030204" pitchFamily="49" charset="0"/>
              </a:rPr>
              <a:t>이 수행되는 것을 볼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여기서 </a:t>
            </a:r>
            <a:r>
              <a:rPr lang="en-US" altLang="ko-KR" sz="1000" dirty="0">
                <a:latin typeface="Consolas" panose="020B0609020204030204" pitchFamily="49" charset="0"/>
              </a:rPr>
              <a:t>left outer join</a:t>
            </a:r>
            <a:r>
              <a:rPr lang="ko-KR" altLang="en-US" sz="1000" dirty="0">
                <a:latin typeface="Consolas" panose="020B0609020204030204" pitchFamily="49" charset="0"/>
              </a:rPr>
              <a:t>이 수행되는 이유는 </a:t>
            </a:r>
            <a:r>
              <a:rPr lang="en-US" altLang="ko-KR" sz="1000" dirty="0">
                <a:latin typeface="Consolas" panose="020B0609020204030204" pitchFamily="49" charset="0"/>
              </a:rPr>
              <a:t>@OneToOne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</a:t>
            </a:r>
            <a:r>
              <a:rPr lang="ko-KR" altLang="en-US" sz="1000" dirty="0">
                <a:latin typeface="Consolas" panose="020B0609020204030204" pitchFamily="49" charset="0"/>
              </a:rPr>
              <a:t> 때문이다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Consolas" panose="020B0609020204030204" pitchFamily="49" charset="0"/>
              </a:rPr>
              <a:t>아래에서 </a:t>
            </a:r>
            <a:r>
              <a:rPr lang="en-US" altLang="ko-KR" sz="1000" dirty="0">
                <a:latin typeface="Consolas" panose="020B0609020204030204" pitchFamily="49" charset="0"/>
              </a:rPr>
              <a:t>@OneToOne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</a:t>
            </a:r>
            <a:r>
              <a:rPr lang="ko-KR" altLang="en-US" sz="1000" dirty="0">
                <a:latin typeface="Consolas" panose="020B0609020204030204" pitchFamily="49" charset="0"/>
              </a:rPr>
              <a:t> 인터페이스를 확인하겠다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6530" y="3177143"/>
            <a:ext cx="3823369" cy="209288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Consolas"/>
              </a:rPr>
              <a:t>public @interface </a:t>
            </a:r>
            <a:r>
              <a:rPr lang="en-US" altLang="ko-KR" sz="1000" dirty="0" err="1">
                <a:latin typeface="Consolas"/>
              </a:rPr>
              <a:t>OneToOne</a:t>
            </a:r>
            <a:r>
              <a:rPr lang="en-US" altLang="ko-KR" sz="1000" dirty="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Class </a:t>
            </a:r>
            <a:r>
              <a:rPr lang="en-US" altLang="ko-KR" sz="1000" dirty="0" err="1">
                <a:latin typeface="Consolas"/>
              </a:rPr>
              <a:t>targetEntity</a:t>
            </a:r>
            <a:r>
              <a:rPr lang="en-US" altLang="ko-KR" sz="1000" dirty="0">
                <a:latin typeface="Consolas"/>
              </a:rPr>
              <a:t>() default </a:t>
            </a:r>
            <a:r>
              <a:rPr lang="en-US" altLang="ko-KR" sz="1000" dirty="0" err="1">
                <a:latin typeface="Consolas"/>
              </a:rPr>
              <a:t>void.class</a:t>
            </a:r>
            <a:r>
              <a:rPr lang="en-US" altLang="ko-KR" sz="10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CascadeType</a:t>
            </a:r>
            <a:r>
              <a:rPr lang="en-US" altLang="ko-KR" sz="1000" dirty="0">
                <a:latin typeface="Consolas"/>
              </a:rPr>
              <a:t>[] cascade() default {};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FetchType</a:t>
            </a:r>
            <a:r>
              <a:rPr lang="en-US" altLang="ko-KR" sz="1000" dirty="0">
                <a:latin typeface="Consolas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fetch() </a:t>
            </a:r>
            <a:r>
              <a:rPr lang="en-US" altLang="ko-KR" sz="1000" dirty="0">
                <a:latin typeface="Consolas"/>
              </a:rPr>
              <a:t>default </a:t>
            </a:r>
            <a:r>
              <a:rPr lang="en-US" altLang="ko-KR" sz="1000" dirty="0" err="1">
                <a:latin typeface="Consolas"/>
              </a:rPr>
              <a:t>FetchType.EAGER</a:t>
            </a:r>
            <a:r>
              <a:rPr lang="en-US" altLang="ko-KR" sz="10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boolean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 optional()</a:t>
            </a:r>
            <a:r>
              <a:rPr lang="en-US" altLang="ko-KR" sz="1000" dirty="0">
                <a:latin typeface="Consolas"/>
              </a:rPr>
              <a:t> default true;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String </a:t>
            </a:r>
            <a:r>
              <a:rPr lang="en-US" altLang="ko-KR" sz="1000" dirty="0" err="1">
                <a:latin typeface="Consolas"/>
              </a:rPr>
              <a:t>mappedBy</a:t>
            </a:r>
            <a:r>
              <a:rPr lang="en-US" altLang="ko-KR" sz="1000" dirty="0">
                <a:latin typeface="Consolas"/>
              </a:rPr>
              <a:t>() default "";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  <a:r>
              <a:rPr lang="en-US" altLang="ko-KR" sz="1000" dirty="0" err="1">
                <a:latin typeface="Consolas"/>
              </a:rPr>
              <a:t>boolean</a:t>
            </a:r>
            <a:r>
              <a:rPr lang="en-US" altLang="ko-KR" sz="1000" dirty="0">
                <a:latin typeface="Consolas"/>
              </a:rPr>
              <a:t> </a:t>
            </a:r>
            <a:r>
              <a:rPr lang="en-US" altLang="ko-KR" sz="1000" dirty="0" err="1">
                <a:latin typeface="Consolas"/>
              </a:rPr>
              <a:t>orphanRemoval</a:t>
            </a:r>
            <a:r>
              <a:rPr lang="en-US" altLang="ko-KR" sz="1000" dirty="0">
                <a:latin typeface="Consolas"/>
              </a:rPr>
              <a:t>() default false;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96897B-3632-835D-8C09-AD1CFAE7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63" y="5308751"/>
            <a:ext cx="8724649" cy="1112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순서도: 다중 문서 3">
            <a:extLst>
              <a:ext uri="{FF2B5EF4-FFF2-40B4-BE49-F238E27FC236}">
                <a16:creationId xmlns:a16="http://schemas.microsoft.com/office/drawing/2014/main" id="{A27AA4BC-ED89-3536-162C-EE7AFAA8ECE9}"/>
              </a:ext>
            </a:extLst>
          </p:cNvPr>
          <p:cNvSpPr/>
          <p:nvPr/>
        </p:nvSpPr>
        <p:spPr>
          <a:xfrm>
            <a:off x="6287984" y="3117273"/>
            <a:ext cx="213756" cy="17813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5FB88319-4F5A-96C3-3B9E-BADDDE85EE5C}"/>
              </a:ext>
            </a:extLst>
          </p:cNvPr>
          <p:cNvSpPr/>
          <p:nvPr/>
        </p:nvSpPr>
        <p:spPr>
          <a:xfrm>
            <a:off x="5226008" y="1695576"/>
            <a:ext cx="266448" cy="7327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0E3EC681-8C1C-4FBC-724E-B48E390505A9}"/>
              </a:ext>
            </a:extLst>
          </p:cNvPr>
          <p:cNvSpPr/>
          <p:nvPr/>
        </p:nvSpPr>
        <p:spPr>
          <a:xfrm>
            <a:off x="5226008" y="2511581"/>
            <a:ext cx="266448" cy="7327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27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FABC7-6C11-582F-4DC7-2D58CA4A56F8}"/>
              </a:ext>
            </a:extLst>
          </p:cNvPr>
          <p:cNvSpPr txBox="1"/>
          <p:nvPr/>
        </p:nvSpPr>
        <p:spPr>
          <a:xfrm>
            <a:off x="1372086" y="1431999"/>
            <a:ext cx="4723913" cy="34778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@Table(name = "</a:t>
            </a:r>
            <a:r>
              <a:rPr lang="en-US" altLang="ko-KR" sz="11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1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Long id;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description;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@OneToOne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(optional = false)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@JoinColumn(name = "</a:t>
            </a:r>
            <a:r>
              <a:rPr lang="en-US" altLang="ko-KR" sz="1100" dirty="0" err="1">
                <a:latin typeface="Consolas" panose="020B0609020204030204" pitchFamily="49" charset="0"/>
              </a:rPr>
              <a:t>product_number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CA5772-1FC5-FEC2-82A2-A991A095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28" y="1164741"/>
            <a:ext cx="2529443" cy="688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A29C11-01C7-1B9B-E14C-B92AAEF5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96" y="5030970"/>
            <a:ext cx="9051288" cy="662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4EA47D-D996-2BE1-5A59-8B9ED35817A1}"/>
              </a:ext>
            </a:extLst>
          </p:cNvPr>
          <p:cNvSpPr txBox="1"/>
          <p:nvPr/>
        </p:nvSpPr>
        <p:spPr>
          <a:xfrm>
            <a:off x="6224919" y="1995637"/>
            <a:ext cx="3823369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create table </a:t>
            </a:r>
            <a:r>
              <a:rPr lang="en-US" altLang="ko-KR" sz="10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000" dirty="0"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id </a:t>
            </a:r>
            <a:r>
              <a:rPr lang="en-US" altLang="ko-KR" sz="1000" dirty="0" err="1">
                <a:latin typeface="Consolas" panose="020B0609020204030204" pitchFamily="49" charset="0"/>
              </a:rPr>
              <a:t>bigint</a:t>
            </a:r>
            <a:r>
              <a:rPr lang="en-US" altLang="ko-KR" sz="1000" dirty="0">
                <a:latin typeface="Consolas" panose="020B0609020204030204" pitchFamily="49" charset="0"/>
              </a:rPr>
              <a:t> not null </a:t>
            </a:r>
            <a:r>
              <a:rPr lang="en-US" altLang="ko-KR" sz="1000" dirty="0" err="1">
                <a:latin typeface="Consolas" panose="020B0609020204030204" pitchFamily="49" charset="0"/>
              </a:rPr>
              <a:t>auto_increment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created_at</a:t>
            </a:r>
            <a:r>
              <a:rPr lang="en-US" altLang="ko-KR" sz="1000" dirty="0">
                <a:latin typeface="Consolas" panose="020B0609020204030204" pitchFamily="49" charset="0"/>
              </a:rPr>
              <a:t> datetime(6),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updated_at</a:t>
            </a:r>
            <a:r>
              <a:rPr lang="en-US" altLang="ko-KR" sz="1000" dirty="0">
                <a:latin typeface="Consolas" panose="020B0609020204030204" pitchFamily="49" charset="0"/>
              </a:rPr>
              <a:t> datetime(6),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description varchar(255),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product_number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bigint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not null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primary key (id)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) engine=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InnoDB</a:t>
            </a:r>
            <a:endParaRPr lang="en-US" altLang="ko-KR" sz="1000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6FEA7-4529-4E31-524F-34244B6DE3B0}"/>
              </a:ext>
            </a:extLst>
          </p:cNvPr>
          <p:cNvSpPr txBox="1"/>
          <p:nvPr/>
        </p:nvSpPr>
        <p:spPr>
          <a:xfrm>
            <a:off x="6224919" y="3536488"/>
            <a:ext cx="4105984" cy="116955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i="0" dirty="0" err="1">
                <a:solidFill>
                  <a:srgbClr val="666666"/>
                </a:solidFill>
                <a:effectLst/>
                <a:latin typeface="Noto Sans KR"/>
              </a:rPr>
              <a:t>Stroage</a:t>
            </a:r>
            <a:r>
              <a:rPr lang="en-US" altLang="ko-KR" sz="1000" b="1" i="0" dirty="0">
                <a:solidFill>
                  <a:srgbClr val="666666"/>
                </a:solidFill>
                <a:effectLst/>
                <a:latin typeface="Noto Sans KR"/>
              </a:rPr>
              <a:t> Engine :</a:t>
            </a: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물리적 저장장치에서 데이터를 어떤 식으로 구성하고 읽어올지를 결정하는 역할을 한다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기본적으로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8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가지의 스토리지 엔진이 탑재되어 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endParaRPr lang="ko-KR" altLang="en-US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그 중 가장 많이 쓰이는 엔진은 </a:t>
            </a:r>
            <a:r>
              <a:rPr lang="en-US" altLang="ko-KR" sz="1000" b="0" i="0" dirty="0" err="1">
                <a:solidFill>
                  <a:srgbClr val="666666"/>
                </a:solidFill>
                <a:effectLst/>
                <a:latin typeface="Noto Sans KR"/>
              </a:rPr>
              <a:t>MyISAM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en-US" altLang="ko-KR" sz="1000" b="0" i="0" dirty="0" err="1">
                <a:solidFill>
                  <a:srgbClr val="666666"/>
                </a:solidFill>
                <a:effectLst/>
                <a:latin typeface="Noto Sans KR"/>
              </a:rPr>
              <a:t>InnoDB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, Archive 3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가지이다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sz="1000" b="1" i="0" dirty="0" err="1">
                <a:solidFill>
                  <a:srgbClr val="7030A0"/>
                </a:solidFill>
                <a:effectLst/>
                <a:latin typeface="Noto Sans KR"/>
              </a:rPr>
              <a:t>InnoDB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  :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따로 스토리지 엔진을 명시하지 않으면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default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로 설정되는 스토리지 엔진이다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. </a:t>
            </a:r>
            <a:r>
              <a:rPr lang="en-US" altLang="ko-KR" sz="1000" b="0" i="0" dirty="0" err="1">
                <a:solidFill>
                  <a:srgbClr val="666666"/>
                </a:solidFill>
                <a:effectLst/>
                <a:latin typeface="Noto Sans KR"/>
              </a:rPr>
              <a:t>InnoDB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는 트랜잭션을 지원하고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sz="1000" b="0" i="0" dirty="0" err="1">
                <a:solidFill>
                  <a:srgbClr val="666666"/>
                </a:solidFill>
                <a:effectLst/>
                <a:latin typeface="Noto Sans KR"/>
              </a:rPr>
              <a:t>커밋과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 롤백 그리고 데이터 복구 기능을 제공하므로 데이터를 효과적으로 보호할 수 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294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9.3.1 </a:t>
            </a:r>
            <a:r>
              <a:rPr lang="ko-KR" altLang="en-US" sz="1400" b="1" dirty="0">
                <a:solidFill>
                  <a:srgbClr val="7030A0"/>
                </a:solidFill>
              </a:rPr>
              <a:t>일대일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FABC7-6C11-582F-4DC7-2D58CA4A56F8}"/>
              </a:ext>
            </a:extLst>
          </p:cNvPr>
          <p:cNvSpPr txBox="1"/>
          <p:nvPr/>
        </p:nvSpPr>
        <p:spPr>
          <a:xfrm>
            <a:off x="5300354" y="1951672"/>
            <a:ext cx="4417136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즉</a:t>
            </a:r>
            <a:r>
              <a:rPr lang="en-US" altLang="ko-KR" sz="1000" dirty="0">
                <a:latin typeface="Consolas" panose="020B0609020204030204" pitchFamily="49" charset="0"/>
              </a:rPr>
              <a:t>, @OneToOne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‘</a:t>
            </a:r>
            <a:r>
              <a:rPr lang="en-US" altLang="ko-KR" sz="1000" dirty="0">
                <a:latin typeface="Consolas" panose="020B0609020204030204" pitchFamily="49" charset="0"/>
              </a:rPr>
              <a:t>optional = false’ </a:t>
            </a:r>
            <a:r>
              <a:rPr lang="ko-KR" altLang="en-US" sz="1000" dirty="0">
                <a:latin typeface="Consolas" panose="020B0609020204030204" pitchFamily="49" charset="0"/>
              </a:rPr>
              <a:t>속성을 지정한 경우에는 </a:t>
            </a:r>
            <a:r>
              <a:rPr lang="en-US" altLang="ko-KR" sz="1000" dirty="0">
                <a:latin typeface="Consolas" panose="020B0609020204030204" pitchFamily="49" charset="0"/>
              </a:rPr>
              <a:t>16~18</a:t>
            </a:r>
            <a:r>
              <a:rPr lang="ko-KR" altLang="en-US" sz="1000" dirty="0">
                <a:latin typeface="Consolas" panose="020B0609020204030204" pitchFamily="49" charset="0"/>
              </a:rPr>
              <a:t>번 줄과 같이 </a:t>
            </a:r>
            <a:r>
              <a:rPr lang="en-US" altLang="ko-KR" sz="1000" dirty="0">
                <a:latin typeface="Consolas" panose="020B0609020204030204" pitchFamily="49" charset="0"/>
              </a:rPr>
              <a:t>left outer join </a:t>
            </a:r>
            <a:r>
              <a:rPr lang="ko-KR" altLang="en-US" sz="1000" dirty="0">
                <a:latin typeface="Consolas" panose="020B0609020204030204" pitchFamily="49" charset="0"/>
              </a:rPr>
              <a:t>이 </a:t>
            </a:r>
            <a:r>
              <a:rPr lang="en-US" altLang="ko-KR" sz="1000" dirty="0">
                <a:latin typeface="Consolas" panose="020B0609020204030204" pitchFamily="49" charset="0"/>
              </a:rPr>
              <a:t>inner join</a:t>
            </a:r>
            <a:r>
              <a:rPr lang="ko-KR" altLang="en-US" sz="1000" dirty="0">
                <a:latin typeface="Consolas" panose="020B0609020204030204" pitchFamily="49" charset="0"/>
              </a:rPr>
              <a:t>으로 바뀌어 실행된다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이처럼 객체에 대한 설정에 따라 </a:t>
            </a:r>
            <a:r>
              <a:rPr lang="en-US" altLang="ko-KR" sz="1000" dirty="0">
                <a:latin typeface="Consolas" panose="020B0609020204030204" pitchFamily="49" charset="0"/>
              </a:rPr>
              <a:t>JPA</a:t>
            </a:r>
            <a:r>
              <a:rPr lang="ko-KR" altLang="en-US" sz="1000" dirty="0">
                <a:latin typeface="Consolas" panose="020B0609020204030204" pitchFamily="49" charset="0"/>
              </a:rPr>
              <a:t>는 최적의 쿼리를 생성해서 실행한다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이후 내용을 진행하기 위해 </a:t>
            </a:r>
            <a:r>
              <a:rPr lang="en-US" altLang="ko-KR" sz="1000" dirty="0">
                <a:latin typeface="Consolas" panose="020B0609020204030204" pitchFamily="49" charset="0"/>
              </a:rPr>
              <a:t>@OneToOne</a:t>
            </a:r>
            <a:r>
              <a:rPr lang="ko-KR" altLang="en-US" sz="1000" dirty="0">
                <a:latin typeface="Consolas" panose="020B0609020204030204" pitchFamily="49" charset="0"/>
              </a:rPr>
              <a:t>에 적용했던 ‘</a:t>
            </a:r>
            <a:r>
              <a:rPr lang="en-US" altLang="ko-KR" sz="1000" dirty="0">
                <a:latin typeface="Consolas" panose="020B0609020204030204" pitchFamily="49" charset="0"/>
              </a:rPr>
              <a:t>optional = false’ </a:t>
            </a:r>
            <a:r>
              <a:rPr lang="ko-KR" altLang="en-US" sz="1000" dirty="0">
                <a:latin typeface="Consolas" panose="020B0609020204030204" pitchFamily="49" charset="0"/>
              </a:rPr>
              <a:t>속성은 제거하겠다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EA47D-D996-2BE1-5A59-8B9ED35817A1}"/>
              </a:ext>
            </a:extLst>
          </p:cNvPr>
          <p:cNvSpPr txBox="1"/>
          <p:nvPr/>
        </p:nvSpPr>
        <p:spPr>
          <a:xfrm>
            <a:off x="1374430" y="1951672"/>
            <a:ext cx="3823369" cy="347787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 as id1_1_0_,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productdet0_.created_at as created_2_1_0_,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productdet0_.updated_at as updated_3_1_0_,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productdet0_.description as descript4_1_0_,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productdet0_.product_number as product_5_1_0_,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product1_.number as number1_0_1_,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product1_.created_at as created_2_0_1_,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product1_.updated_at as updated_3_0_1_,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product1_.name as name4_0_1_,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product1_.price as price5_0_1_,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product1_.stock as stock6_0_1_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000" dirty="0">
                <a:latin typeface="Consolas" panose="020B0609020204030204" pitchFamily="49" charset="0"/>
              </a:rPr>
              <a:t> productdet0_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inner join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product1_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on productdet0_.product_number=product1_.number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productdet0_.id=?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A4AAF-A3A4-13E9-7CCA-96FA2B72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38" y="1390755"/>
            <a:ext cx="5877910" cy="466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1E5D4D-0B5D-F713-9B49-2BA2BE42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42" y="3288420"/>
            <a:ext cx="3086259" cy="565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2888F8-6ED1-A382-D9B5-E30A862367CC}"/>
              </a:ext>
            </a:extLst>
          </p:cNvPr>
          <p:cNvGrpSpPr/>
          <p:nvPr/>
        </p:nvGrpSpPr>
        <p:grpSpPr>
          <a:xfrm>
            <a:off x="5300354" y="4020796"/>
            <a:ext cx="6665948" cy="537401"/>
            <a:chOff x="5300354" y="4929844"/>
            <a:chExt cx="6665948" cy="53740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92E24F-6191-F389-C4BF-E102E58A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354" y="4929844"/>
              <a:ext cx="6665948" cy="53740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0C8567-1ADC-7AB0-41C4-157B7CEA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8408" y="4979832"/>
              <a:ext cx="330217" cy="215911"/>
            </a:xfrm>
            <a:prstGeom prst="rect">
              <a:avLst/>
            </a:prstGeom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3BAFD5D-08F1-0F88-317A-45E3A148C4C4}"/>
              </a:ext>
            </a:extLst>
          </p:cNvPr>
          <p:cNvCxnSpPr/>
          <p:nvPr/>
        </p:nvCxnSpPr>
        <p:spPr>
          <a:xfrm flipH="1">
            <a:off x="7778338" y="2933205"/>
            <a:ext cx="1045028" cy="49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97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9.3.2 </a:t>
            </a:r>
            <a:r>
              <a:rPr lang="ko-KR" altLang="en-US" sz="1400" b="1" dirty="0">
                <a:solidFill>
                  <a:srgbClr val="7030A0"/>
                </a:solidFill>
              </a:rPr>
              <a:t>일대일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0F893-C69B-1E45-6942-CACFEB23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74" y="1399601"/>
            <a:ext cx="8956387" cy="582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62877-A912-851D-ACB8-7C7B9ACCB273}"/>
              </a:ext>
            </a:extLst>
          </p:cNvPr>
          <p:cNvSpPr txBox="1"/>
          <p:nvPr/>
        </p:nvSpPr>
        <p:spPr>
          <a:xfrm>
            <a:off x="1271650" y="2091128"/>
            <a:ext cx="4116040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@Table(name = "product")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class Product extends </a:t>
            </a:r>
            <a:r>
              <a:rPr lang="en-US" altLang="ko-KR" sz="10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0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price;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stock;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@OneToOne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;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FAD0AA-9C04-9A1E-37AA-F521C7AC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21" y="1799011"/>
            <a:ext cx="2491677" cy="722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08CA33-E9D0-0D6B-98AB-430A9F3AB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60" y="2754713"/>
            <a:ext cx="6122490" cy="1513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57A446-C7E7-67C7-ADD8-C52CCC0AC016}"/>
              </a:ext>
            </a:extLst>
          </p:cNvPr>
          <p:cNvSpPr/>
          <p:nvPr/>
        </p:nvSpPr>
        <p:spPr>
          <a:xfrm>
            <a:off x="5611091" y="4012560"/>
            <a:ext cx="6176159" cy="28378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7A2303D-1819-0AD2-E1D3-8CF472E4CFA7}"/>
              </a:ext>
            </a:extLst>
          </p:cNvPr>
          <p:cNvCxnSpPr/>
          <p:nvPr/>
        </p:nvCxnSpPr>
        <p:spPr>
          <a:xfrm flipV="1">
            <a:off x="4352306" y="4405745"/>
            <a:ext cx="1585356" cy="114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955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9.3.2 </a:t>
            </a:r>
            <a:r>
              <a:rPr lang="ko-KR" altLang="en-US" sz="1400" b="1" dirty="0">
                <a:solidFill>
                  <a:srgbClr val="7030A0"/>
                </a:solidFill>
              </a:rPr>
              <a:t>일대일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02292-95F7-FFE4-5A08-81FE6753964E}"/>
              </a:ext>
            </a:extLst>
          </p:cNvPr>
          <p:cNvSpPr txBox="1"/>
          <p:nvPr/>
        </p:nvSpPr>
        <p:spPr>
          <a:xfrm>
            <a:off x="4755385" y="1195418"/>
            <a:ext cx="6402157" cy="45550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select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 as id1_1_0_,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productdet0_.created_at as created_2_1_0_,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productdet0_.updated_at as updated_3_1_0_,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productdet0_.description as descript4_1_0_,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productdet0_.product_number as product_5_1_0_,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product1_.number as number1_0_1_,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product1_.created_at as created_2_0_1_,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product1_.updated_at as updated_3_0_1_,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product1_.name as name4_0_1_,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product1_.price as price5_0_1_,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product1_.product_detail_id as product_7_0_1_,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product1_.stock as stock6_0_1_,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productdet2_.id as id1_1_2_,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productdet2_.created_at as created_2_1_2_,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productdet2_.updated_at as updated_3_1_2_,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productdet2_.description as descript4_1_2_,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productdet2_.product_number as product_5_1_2_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from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000" dirty="0">
                <a:latin typeface="Consolas" panose="020B0609020204030204" pitchFamily="49" charset="0"/>
              </a:rPr>
              <a:t> productdet0_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left outer join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 product1_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on productdet0_.product_number=product1_.number 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left outer join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product_detail</a:t>
            </a:r>
            <a:r>
              <a:rPr lang="en-US" altLang="ko-KR" sz="1000" dirty="0">
                <a:latin typeface="Consolas" panose="020B0609020204030204" pitchFamily="49" charset="0"/>
              </a:rPr>
              <a:t> productdet2_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on product1_.product_detail_id=productdet2_.id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productdet0_.id=?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500225-BE31-7229-5086-017AB5AE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65" y="1698508"/>
            <a:ext cx="5263721" cy="38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72053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9.3.2 </a:t>
            </a:r>
            <a:r>
              <a:rPr lang="ko-KR" altLang="en-US" sz="1400" b="1" dirty="0">
                <a:solidFill>
                  <a:srgbClr val="7030A0"/>
                </a:solidFill>
              </a:rPr>
              <a:t>일대일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02292-95F7-FFE4-5A08-81FE6753964E}"/>
              </a:ext>
            </a:extLst>
          </p:cNvPr>
          <p:cNvSpPr txBox="1"/>
          <p:nvPr/>
        </p:nvSpPr>
        <p:spPr>
          <a:xfrm>
            <a:off x="989810" y="2167648"/>
            <a:ext cx="4294709" cy="39395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@Table(name = "product")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class Product extends </a:t>
            </a:r>
            <a:r>
              <a:rPr lang="en-US" altLang="ko-KR" sz="10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0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0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price;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stock;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@OneToOne(mappedBy = "product")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C3B10E-CC8B-334F-F920-4E08689A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54" y="1090237"/>
            <a:ext cx="8206276" cy="1655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734DE-9824-261B-A57D-28DBCDFC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953" y="2985075"/>
            <a:ext cx="2205759" cy="639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1A867E-4ABA-B0F1-EA8B-8B56E672D5EE}"/>
              </a:ext>
            </a:extLst>
          </p:cNvPr>
          <p:cNvSpPr txBox="1"/>
          <p:nvPr/>
        </p:nvSpPr>
        <p:spPr>
          <a:xfrm>
            <a:off x="5501447" y="3864498"/>
            <a:ext cx="5700743" cy="12207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Consolas" panose="020B0609020204030204" pitchFamily="49" charset="0"/>
              </a:rPr>
              <a:t>23~24</a:t>
            </a:r>
            <a:r>
              <a:rPr lang="ko-KR" altLang="en-US" sz="1000" dirty="0">
                <a:latin typeface="Consolas" panose="020B0609020204030204" pitchFamily="49" charset="0"/>
              </a:rPr>
              <a:t>번 줄을 보면 </a:t>
            </a:r>
            <a:r>
              <a:rPr lang="en-US" altLang="ko-KR" sz="1000" dirty="0">
                <a:latin typeface="Consolas" panose="020B0609020204030204" pitchFamily="49" charset="0"/>
              </a:rPr>
              <a:t>@OneToOne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mappedBy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속성값을 사용했다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en-US" altLang="ko-KR" sz="1000" dirty="0" err="1">
                <a:latin typeface="Consolas" panose="020B0609020204030204" pitchFamily="49" charset="0"/>
              </a:rPr>
              <a:t>mappedBy</a:t>
            </a:r>
            <a:r>
              <a:rPr lang="ko-KR" altLang="en-US" sz="1000" dirty="0">
                <a:latin typeface="Consolas" panose="020B0609020204030204" pitchFamily="49" charset="0"/>
              </a:rPr>
              <a:t>에 들어가는 값은 연관관계를 갖고 있는 상대 엔티티에 있는 연관관계 필드의 이름이 된다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이 설정을 마치면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엔티티가 </a:t>
            </a:r>
            <a:r>
              <a:rPr lang="en-US" altLang="ko-KR" sz="1000" dirty="0">
                <a:latin typeface="Consolas" panose="020B0609020204030204" pitchFamily="49" charset="0"/>
              </a:rPr>
              <a:t>Product </a:t>
            </a:r>
            <a:r>
              <a:rPr lang="ko-KR" altLang="en-US" sz="1000" dirty="0">
                <a:latin typeface="Consolas" panose="020B0609020204030204" pitchFamily="49" charset="0"/>
              </a:rPr>
              <a:t>엔티티의 주인이 되는 것이다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애플리케이션을 실행하고 데이터베이스 테이블을 보면 아래와 같이 </a:t>
            </a:r>
            <a:r>
              <a:rPr lang="ko-KR" alt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외래키가 사라진 것을 </a:t>
            </a:r>
            <a:r>
              <a:rPr lang="ko-KR" altLang="en-US" sz="1000" dirty="0">
                <a:latin typeface="Consolas" panose="020B0609020204030204" pitchFamily="49" charset="0"/>
              </a:rPr>
              <a:t>볼 수 있다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17360E-69DE-4C6F-161A-1B06DB1A7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134" y="5236734"/>
            <a:ext cx="5528051" cy="1178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3A26FC-C53A-B28A-3B81-443556EF4792}"/>
              </a:ext>
            </a:extLst>
          </p:cNvPr>
          <p:cNvCxnSpPr/>
          <p:nvPr/>
        </p:nvCxnSpPr>
        <p:spPr>
          <a:xfrm>
            <a:off x="3705101" y="5634842"/>
            <a:ext cx="2250374" cy="9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01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9.3.2 </a:t>
            </a:r>
            <a:r>
              <a:rPr lang="ko-KR" altLang="en-US" sz="1400" b="1" dirty="0">
                <a:solidFill>
                  <a:srgbClr val="7030A0"/>
                </a:solidFill>
              </a:rPr>
              <a:t>일대일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1734DE-9824-261B-A57D-28DBCDFC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695" y="2676982"/>
            <a:ext cx="2180110" cy="632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7AE543-C7B7-3784-AAA9-1D65211D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06" y="1304313"/>
            <a:ext cx="8914701" cy="1124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21A29-77EE-DBD8-7D41-181C439523D8}"/>
              </a:ext>
            </a:extLst>
          </p:cNvPr>
          <p:cNvSpPr txBox="1"/>
          <p:nvPr/>
        </p:nvSpPr>
        <p:spPr>
          <a:xfrm>
            <a:off x="1283806" y="2676982"/>
            <a:ext cx="5700743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Consolas" panose="020B0609020204030204" pitchFamily="49" charset="0"/>
              </a:rPr>
              <a:t>@OneToOne(mappedBy = "product")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@ToString.Exclude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private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26243C-A486-B2E6-902A-9E0C5D529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90" y="3470738"/>
            <a:ext cx="6998060" cy="419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D26AEA-0EB4-CD91-86AD-F71D2CB2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35" y="1642812"/>
            <a:ext cx="292115" cy="2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8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 </a:t>
            </a:r>
            <a:r>
              <a:rPr lang="ko-KR" altLang="en-US" sz="1400" b="1" dirty="0">
                <a:solidFill>
                  <a:srgbClr val="7030A0"/>
                </a:solidFill>
              </a:rPr>
              <a:t>다대일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일대다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1779E-B3B3-8AA6-3E64-B1E24C6D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21" y="1359174"/>
            <a:ext cx="9131470" cy="633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63C8701-F349-D299-9ADB-C89CC2C02615}"/>
              </a:ext>
            </a:extLst>
          </p:cNvPr>
          <p:cNvGrpSpPr/>
          <p:nvPr/>
        </p:nvGrpSpPr>
        <p:grpSpPr>
          <a:xfrm>
            <a:off x="2255623" y="2151002"/>
            <a:ext cx="5899453" cy="3149762"/>
            <a:chOff x="2255623" y="2151002"/>
            <a:chExt cx="5899453" cy="31497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401A22-6C53-CD49-75DC-A7BB3A0D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623" y="2151002"/>
              <a:ext cx="5899453" cy="31497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994628-10D4-25AC-6E31-D9B42444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6460" y="4864937"/>
              <a:ext cx="958899" cy="228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031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9.4.1 </a:t>
            </a:r>
            <a:r>
              <a:rPr lang="ko-KR" altLang="en-US" sz="1400" b="1" dirty="0">
                <a:solidFill>
                  <a:srgbClr val="7030A0"/>
                </a:solidFill>
              </a:rPr>
              <a:t>다대일 </a:t>
            </a:r>
            <a:r>
              <a:rPr lang="ko-KR" altLang="en-US" sz="1400" b="1" dirty="0" err="1">
                <a:solidFill>
                  <a:srgbClr val="7030A0"/>
                </a:solidFill>
              </a:rPr>
              <a:t>단방향</a:t>
            </a:r>
            <a:r>
              <a:rPr lang="ko-KR" altLang="en-US" sz="1400" b="1" dirty="0">
                <a:solidFill>
                  <a:srgbClr val="7030A0"/>
                </a:solidFill>
              </a:rPr>
              <a:t>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1349201"/>
            <a:ext cx="8556654" cy="422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83806" y="1886278"/>
            <a:ext cx="5700743" cy="28266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@Entity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@Getter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@Setter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NoArgsConstructor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EqualsAndHashCode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callSuper</a:t>
            </a:r>
            <a:r>
              <a:rPr lang="en-US" altLang="ko-KR" sz="1200" dirty="0">
                <a:latin typeface="Consolas"/>
              </a:rPr>
              <a:t> = true)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@Table(name = "provider")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class Provider extends </a:t>
            </a:r>
            <a:r>
              <a:rPr lang="en-US" altLang="ko-KR" sz="1200" b="1" dirty="0" err="1">
                <a:solidFill>
                  <a:srgbClr val="502962"/>
                </a:solidFill>
                <a:latin typeface="Consolas"/>
              </a:rPr>
              <a:t>BaseEntity</a:t>
            </a:r>
            <a:r>
              <a:rPr lang="en-US" altLang="ko-KR" sz="1200" dirty="0">
                <a:latin typeface="Consolas"/>
              </a:rPr>
              <a:t>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@Id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GeneratedValue</a:t>
            </a:r>
            <a:r>
              <a:rPr lang="en-US" altLang="ko-KR" sz="1200" dirty="0">
                <a:latin typeface="Consolas"/>
              </a:rPr>
              <a:t>(strategy = </a:t>
            </a:r>
            <a:r>
              <a:rPr lang="en-US" altLang="ko-KR" sz="1200" dirty="0" err="1">
                <a:latin typeface="Consolas"/>
              </a:rPr>
              <a:t>GenerationType.IDENTITY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Long</a:t>
            </a:r>
            <a:r>
              <a:rPr lang="en-US" altLang="ko-KR" sz="1200" b="1" dirty="0">
                <a:solidFill>
                  <a:srgbClr val="502962"/>
                </a:solidFill>
                <a:latin typeface="Consolas"/>
              </a:rPr>
              <a:t> id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String </a:t>
            </a:r>
            <a:r>
              <a:rPr lang="en-US" altLang="ko-KR" sz="1200" b="1" dirty="0">
                <a:solidFill>
                  <a:srgbClr val="502962"/>
                </a:solidFill>
                <a:latin typeface="Consolas"/>
              </a:rPr>
              <a:t>name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3941" y="1938006"/>
            <a:ext cx="2022393" cy="948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8352" y="3120881"/>
            <a:ext cx="2190750" cy="1743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69070" y="4114512"/>
            <a:ext cx="2020454" cy="6349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4274341" y="3253188"/>
            <a:ext cx="3231592" cy="1063416"/>
          </a:xfrm>
          <a:custGeom>
            <a:avLst/>
            <a:gdLst>
              <a:gd name="connsiteX0" fmla="*/ 17682 w 3231592"/>
              <a:gd name="connsiteY0" fmla="*/ -4586 h 1063416"/>
              <a:gd name="connsiteX1" fmla="*/ 104273 w 3231592"/>
              <a:gd name="connsiteY1" fmla="*/ 789164 h 1063416"/>
              <a:gd name="connsiteX2" fmla="*/ 1085637 w 3231592"/>
              <a:gd name="connsiteY2" fmla="*/ 962346 h 1063416"/>
              <a:gd name="connsiteX3" fmla="*/ 3235977 w 3231592"/>
              <a:gd name="connsiteY3" fmla="*/ 1063368 h 10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1592" h="1063416">
                <a:moveTo>
                  <a:pt x="17682" y="-4586"/>
                </a:moveTo>
                <a:cubicBezTo>
                  <a:pt x="32114" y="127705"/>
                  <a:pt x="-73719" y="628008"/>
                  <a:pt x="104273" y="789164"/>
                </a:cubicBezTo>
                <a:cubicBezTo>
                  <a:pt x="282266" y="950319"/>
                  <a:pt x="563686" y="916645"/>
                  <a:pt x="1085637" y="962346"/>
                </a:cubicBezTo>
                <a:cubicBezTo>
                  <a:pt x="1607587" y="1008046"/>
                  <a:pt x="2877587" y="1046531"/>
                  <a:pt x="3235977" y="1063368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headEnd type="triangle" w="lg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8.1 </a:t>
            </a:r>
            <a:r>
              <a:rPr lang="ko-KR" altLang="en-US" sz="1400" b="1">
                <a:solidFill>
                  <a:srgbClr val="7030A0"/>
                </a:solidFill>
              </a:rPr>
              <a:t>프로젝트 생성</a:t>
            </a:r>
            <a:endParaRPr lang="ko-KR" altLang="en-US" sz="1400" b="1"/>
          </a:p>
        </p:txBody>
      </p:sp>
      <p:sp>
        <p:nvSpPr>
          <p:cNvPr id="11" name="TextBox 10"/>
          <p:cNvSpPr txBox="1"/>
          <p:nvPr/>
        </p:nvSpPr>
        <p:spPr>
          <a:xfrm>
            <a:off x="1238168" y="1380052"/>
            <a:ext cx="7738429" cy="42949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    @Override</a:t>
            </a:r>
          </a:p>
          <a:p>
            <a:pPr lvl="0">
              <a:defRPr/>
            </a:pPr>
            <a:r>
              <a:rPr lang="en-US" altLang="ko-KR" sz="1200"/>
              <a:t>    public ProductResponseDto getProduct(Long number) {</a:t>
            </a:r>
          </a:p>
          <a:p>
            <a:pPr lvl="0">
              <a:defRPr/>
            </a:pPr>
            <a:r>
              <a:rPr lang="en-US" altLang="ko-KR" sz="1200"/>
              <a:t>       </a:t>
            </a:r>
            <a:r>
              <a:rPr lang="en-US" altLang="ko-KR" sz="1200">
                <a:solidFill>
                  <a:srgbClr val="0000FF"/>
                </a:solidFill>
              </a:rPr>
              <a:t> LOGGER.info("[getProduct] input number : {}", number);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 b="1">
                <a:solidFill>
                  <a:srgbClr val="FF0000"/>
                </a:solidFill>
              </a:rPr>
              <a:t>Product product = productRepository.findById(number).get();</a:t>
            </a:r>
            <a:endParaRPr lang="en-US" altLang="ko-KR" sz="1200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>
                <a:solidFill>
                  <a:srgbClr val="0000FF"/>
                </a:solidFill>
              </a:rPr>
              <a:t>LOGGER.info("[getProduct] product number : {}, name : {}", product.getNumber(),</a:t>
            </a:r>
            <a:r>
              <a:rPr lang="ko-KR" altLang="en-US" sz="1200">
                <a:solidFill>
                  <a:srgbClr val="0000FF"/>
                </a:solidFill>
              </a:rPr>
              <a:t> </a:t>
            </a:r>
            <a:r>
              <a:rPr lang="en-US" altLang="ko-KR" sz="1200">
                <a:solidFill>
                  <a:srgbClr val="0000FF"/>
                </a:solidFill>
              </a:rPr>
              <a:t>product.getName());</a:t>
            </a:r>
            <a:r>
              <a:rPr lang="en-US" altLang="ko-KR" sz="1200"/>
              <a:t>       </a:t>
            </a:r>
            <a:r>
              <a:rPr lang="ko-KR" altLang="en-US" sz="1200"/>
              <a:t> </a:t>
            </a:r>
            <a:endParaRPr lang="en-US" altLang="ko-KR" sz="1200"/>
          </a:p>
          <a:p>
            <a:pPr lvl="0">
              <a:defRPr/>
            </a:pPr>
            <a:r>
              <a:rPr lang="ko-KR" altLang="en-US" sz="1200"/>
              <a:t>        </a:t>
            </a:r>
            <a:r>
              <a:rPr lang="en-US" altLang="ko-KR" sz="1200"/>
              <a:t>ProductResponseDto productResponseDto = new ProductResponseDto();</a:t>
            </a:r>
          </a:p>
          <a:p>
            <a:pPr lvl="0">
              <a:defRPr/>
            </a:pPr>
            <a:r>
              <a:rPr lang="en-US" altLang="ko-KR" sz="1200"/>
              <a:t>        productResponseDto.setNumber(product.getNumber());</a:t>
            </a:r>
          </a:p>
          <a:p>
            <a:pPr lvl="0">
              <a:defRPr/>
            </a:pPr>
            <a:r>
              <a:rPr lang="en-US" altLang="ko-KR" sz="1200"/>
              <a:t>        productResponseDto.setName(product.getName());</a:t>
            </a:r>
          </a:p>
          <a:p>
            <a:pPr lvl="0">
              <a:defRPr/>
            </a:pPr>
            <a:r>
              <a:rPr lang="en-US" altLang="ko-KR" sz="1200"/>
              <a:t>        productResponseDto.setPrice(product.getPrice());</a:t>
            </a:r>
          </a:p>
          <a:p>
            <a:pPr lvl="0">
              <a:defRPr/>
            </a:pPr>
            <a:r>
              <a:rPr lang="en-US" altLang="ko-KR" sz="1200"/>
              <a:t>        productResponseDto.setStock(product.getStock());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return productResponseDto;</a:t>
            </a:r>
          </a:p>
          <a:p>
            <a:pPr lvl="0">
              <a:defRPr/>
            </a:pPr>
            <a:r>
              <a:rPr lang="en-US" altLang="ko-KR" sz="1200"/>
              <a:t>    }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@Override</a:t>
            </a:r>
          </a:p>
          <a:p>
            <a:pPr lvl="0">
              <a:defRPr/>
            </a:pPr>
            <a:r>
              <a:rPr lang="en-US" altLang="ko-KR" sz="1200"/>
              <a:t>    public ProductResponseDto saveProduct(ProductDto productDto) {</a:t>
            </a:r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>
                <a:solidFill>
                  <a:srgbClr val="0000FF"/>
                </a:solidFill>
              </a:rPr>
              <a:t>LOGGER.info("[saveProduct] productDTO : {}", productDto.toString());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Product product = new Product();</a:t>
            </a:r>
          </a:p>
          <a:p>
            <a:pPr lvl="0">
              <a:defRPr/>
            </a:pPr>
            <a:r>
              <a:rPr lang="en-US" altLang="ko-KR" sz="1200"/>
              <a:t>        product.setName(productDto.getName());</a:t>
            </a:r>
          </a:p>
          <a:p>
            <a:pPr lvl="0">
              <a:defRPr/>
            </a:pPr>
            <a:r>
              <a:rPr lang="en-US" altLang="ko-KR" sz="1200"/>
              <a:t>        product.setPrice(productDto.getPrice());</a:t>
            </a:r>
          </a:p>
          <a:p>
            <a:pPr lvl="0">
              <a:defRPr/>
            </a:pPr>
            <a:r>
              <a:rPr lang="en-US" altLang="ko-KR" sz="1200"/>
              <a:t>        product.setStock(productDto.getStock());</a:t>
            </a:r>
          </a:p>
          <a:p>
            <a:pPr lvl="0">
              <a:defRPr/>
            </a:pPr>
            <a:endParaRPr lang="en-US" altLang="ko-KR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89350" y="1068721"/>
            <a:ext cx="2444876" cy="7620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9.4.1 </a:t>
            </a:r>
            <a:r>
              <a:rPr lang="ko-KR" altLang="en-US" sz="1400" b="1" dirty="0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C2152-673D-1143-B195-15C0E2DC847A}"/>
              </a:ext>
            </a:extLst>
          </p:cNvPr>
          <p:cNvSpPr txBox="1"/>
          <p:nvPr/>
        </p:nvSpPr>
        <p:spPr>
          <a:xfrm>
            <a:off x="1261292" y="3489677"/>
            <a:ext cx="3346427" cy="16312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@Table(name = "product")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 class Product extends </a:t>
            </a:r>
            <a:r>
              <a:rPr lang="en-US" altLang="ko-KR" sz="10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CDADB-6688-AC08-91C3-2F53AB1E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92" y="1299821"/>
            <a:ext cx="8916325" cy="1349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F7BB7-C704-510A-43A0-01D4DC8A5F83}"/>
              </a:ext>
            </a:extLst>
          </p:cNvPr>
          <p:cNvSpPr txBox="1"/>
          <p:nvPr/>
        </p:nvSpPr>
        <p:spPr>
          <a:xfrm>
            <a:off x="4776075" y="2648911"/>
            <a:ext cx="4052915" cy="36317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0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price;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Integer stock;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@OneToOne(mappedBy = "product")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productDetail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@ManyToOne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@JoinColumn(name = "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provider_id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Provider </a:t>
            </a:r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5C16C9-1A68-C777-B997-D3141A81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69" y="2753118"/>
            <a:ext cx="2180110" cy="632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5857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9.4.1 </a:t>
            </a:r>
            <a:r>
              <a:rPr lang="ko-KR" altLang="en-US" sz="1400" b="1" dirty="0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C7EEA9-0671-5378-20B4-473EF5F7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85" y="1361222"/>
            <a:ext cx="8652603" cy="861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B2E7BF-B060-3D9D-8930-8F4109AE16E4}"/>
              </a:ext>
            </a:extLst>
          </p:cNvPr>
          <p:cNvGrpSpPr/>
          <p:nvPr/>
        </p:nvGrpSpPr>
        <p:grpSpPr>
          <a:xfrm>
            <a:off x="1420085" y="2418051"/>
            <a:ext cx="5390964" cy="2613500"/>
            <a:chOff x="1420085" y="2418051"/>
            <a:chExt cx="5390964" cy="2613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6D5F34-1A03-02CA-D06F-2BA446F68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0085" y="2418051"/>
              <a:ext cx="5390964" cy="2613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18428-CEBB-C0F7-3AED-6D6879F6F8D5}"/>
                </a:ext>
              </a:extLst>
            </p:cNvPr>
            <p:cNvSpPr txBox="1"/>
            <p:nvPr/>
          </p:nvSpPr>
          <p:spPr>
            <a:xfrm>
              <a:off x="3573547" y="2446627"/>
              <a:ext cx="15549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/>
                <a:t>(1)</a:t>
              </a:r>
              <a:endParaRPr lang="ko-KR" altLang="en-US" sz="8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915DBF-48B3-1F32-38FF-7C8CD5180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08" y="3601553"/>
            <a:ext cx="5208655" cy="2267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392E0A-13AD-6DAA-B5D0-62119CAE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925" y="2194724"/>
            <a:ext cx="1494399" cy="1169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C01DC2-59E1-91CE-CB1E-010105F26D6F}"/>
              </a:ext>
            </a:extLst>
          </p:cNvPr>
          <p:cNvCxnSpPr/>
          <p:nvPr/>
        </p:nvCxnSpPr>
        <p:spPr>
          <a:xfrm flipH="1">
            <a:off x="6929438" y="2621756"/>
            <a:ext cx="240030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66DD19D-FD4B-AAE9-BC70-53AF2B047CAA}"/>
              </a:ext>
            </a:extLst>
          </p:cNvPr>
          <p:cNvCxnSpPr/>
          <p:nvPr/>
        </p:nvCxnSpPr>
        <p:spPr>
          <a:xfrm flipH="1">
            <a:off x="8479631" y="3150394"/>
            <a:ext cx="627294" cy="32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511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9.4.1 </a:t>
            </a:r>
            <a:r>
              <a:rPr lang="ko-KR" altLang="en-US" sz="1400" b="1" dirty="0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57B6C-3243-41D4-B118-E4F68662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99" y="1398574"/>
            <a:ext cx="9144078" cy="601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56BA6-DE1E-67B0-8F43-2C6F4C568FF1}"/>
              </a:ext>
            </a:extLst>
          </p:cNvPr>
          <p:cNvSpPr txBox="1"/>
          <p:nvPr/>
        </p:nvSpPr>
        <p:spPr>
          <a:xfrm>
            <a:off x="1382736" y="2135182"/>
            <a:ext cx="8439920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com.springboot.relationship.data.repository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com.springboot.relationship.data.entity.Provider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ProviderRepository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200" dirty="0">
                <a:latin typeface="Consolas" panose="020B0609020204030204" pitchFamily="49" charset="0"/>
              </a:rPr>
              <a:t>&lt;Provider, Long&gt;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E44251-342B-8FE3-CB66-04BC16F98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37" y="2252728"/>
            <a:ext cx="2552700" cy="95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6033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9.4.1 </a:t>
            </a:r>
            <a:r>
              <a:rPr lang="ko-KR" altLang="en-US" sz="1400" b="1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6393" y="2119421"/>
            <a:ext cx="6546827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SpringBootTest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class </a:t>
            </a:r>
            <a:r>
              <a:rPr lang="en-US" altLang="ko-KR" sz="1200" dirty="0" err="1">
                <a:latin typeface="Consolas"/>
              </a:rPr>
              <a:t>ProviderRepositoryTest</a:t>
            </a:r>
            <a:r>
              <a:rPr lang="en-US" altLang="ko-KR" sz="12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Autowired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ProductRepository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productRepository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Autowired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ProviderRepository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providerRepository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void relationshipTest1(){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// </a:t>
            </a:r>
            <a:r>
              <a:rPr lang="ko-KR" altLang="en-US" sz="1200" dirty="0">
                <a:latin typeface="Consolas"/>
              </a:rPr>
              <a:t>테스트 데이터 생성</a:t>
            </a:r>
          </a:p>
          <a:p>
            <a:pPr lvl="0">
              <a:defRPr/>
            </a:pPr>
            <a:r>
              <a:rPr lang="ko-KR" altLang="en-US" sz="1200" dirty="0">
                <a:latin typeface="Consolas"/>
              </a:rPr>
              <a:t>        </a:t>
            </a:r>
            <a:r>
              <a:rPr lang="en-US" altLang="ko-KR" sz="1200" dirty="0">
                <a:latin typeface="Consolas"/>
              </a:rPr>
              <a:t>Provider </a:t>
            </a:r>
            <a:r>
              <a:rPr lang="en-US" altLang="ko-KR" sz="1200" dirty="0" err="1">
                <a:latin typeface="Consolas"/>
              </a:rPr>
              <a:t>provider</a:t>
            </a:r>
            <a:r>
              <a:rPr lang="en-US" altLang="ko-KR" sz="1200" dirty="0">
                <a:latin typeface="Consolas"/>
              </a:rPr>
              <a:t> = new Provider();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provider.setName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 err="1">
                <a:latin typeface="Consolas"/>
              </a:rPr>
              <a:t>ㅇㅇ물산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providerRepository.save</a:t>
            </a:r>
            <a:r>
              <a:rPr lang="en-US" altLang="ko-KR" sz="1200" dirty="0">
                <a:latin typeface="Consolas"/>
              </a:rPr>
              <a:t>(provider);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Product </a:t>
            </a:r>
            <a:r>
              <a:rPr lang="en-US" altLang="ko-KR" sz="1200" dirty="0" err="1">
                <a:latin typeface="Consolas"/>
              </a:rPr>
              <a:t>product</a:t>
            </a:r>
            <a:r>
              <a:rPr lang="en-US" altLang="ko-KR" sz="1200" dirty="0">
                <a:latin typeface="Consolas"/>
              </a:rPr>
              <a:t> = new Product();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product.setName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가위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product.setPrice</a:t>
            </a:r>
            <a:r>
              <a:rPr lang="en-US" altLang="ko-KR" sz="1200" dirty="0">
                <a:latin typeface="Consolas"/>
              </a:rPr>
              <a:t>(5000);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product.setStock</a:t>
            </a:r>
            <a:r>
              <a:rPr lang="en-US" altLang="ko-KR" sz="1200" dirty="0">
                <a:latin typeface="Consolas"/>
              </a:rPr>
              <a:t>(500);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product.setProvider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(provider);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productRepository.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save</a:t>
            </a:r>
            <a:r>
              <a:rPr lang="en-US" altLang="ko-KR" sz="1200" dirty="0">
                <a:latin typeface="Consolas"/>
              </a:rPr>
              <a:t>(product);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2735" y="1357438"/>
            <a:ext cx="8313599" cy="599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974420" y="3706747"/>
            <a:ext cx="6305561" cy="19110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// </a:t>
            </a:r>
            <a:r>
              <a:rPr lang="ko-KR" altLang="en-US" sz="1200" dirty="0">
                <a:latin typeface="Consolas"/>
              </a:rPr>
              <a:t>테스트</a:t>
            </a:r>
          </a:p>
          <a:p>
            <a:pPr lvl="0">
              <a:defRPr/>
            </a:pPr>
            <a:r>
              <a:rPr lang="ko-KR" altLang="en-US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System.out.println</a:t>
            </a:r>
            <a:r>
              <a:rPr lang="en-US" altLang="ko-KR" sz="1200" dirty="0"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        "product : " + </a:t>
            </a:r>
            <a:r>
              <a:rPr lang="en-US" altLang="ko-KR" sz="1200" dirty="0" err="1">
                <a:latin typeface="Consolas"/>
              </a:rPr>
              <a:t>productRepository.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findById</a:t>
            </a:r>
            <a:r>
              <a:rPr lang="en-US" altLang="ko-KR" sz="1200" dirty="0">
                <a:latin typeface="Consolas"/>
              </a:rPr>
              <a:t>(1L)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        .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orElseThrow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(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RuntimeException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::new)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System.out.println</a:t>
            </a:r>
            <a:r>
              <a:rPr lang="en-US" altLang="ko-KR" sz="1200" dirty="0">
                <a:latin typeface="Consolas"/>
              </a:rPr>
              <a:t>("provider : " + </a:t>
            </a:r>
            <a:r>
              <a:rPr lang="en-US" altLang="ko-KR" sz="1200" dirty="0" err="1">
                <a:latin typeface="Consolas"/>
              </a:rPr>
              <a:t>productRepository.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findById</a:t>
            </a:r>
            <a:r>
              <a:rPr lang="en-US" altLang="ko-KR" sz="1200" dirty="0">
                <a:latin typeface="Consolas"/>
              </a:rPr>
              <a:t>(1L)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.</a:t>
            </a:r>
            <a:r>
              <a:rPr lang="en-US" altLang="ko-KR" sz="1200" dirty="0" err="1">
                <a:latin typeface="Consolas"/>
              </a:rPr>
              <a:t>orElseThrow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RuntimeException</a:t>
            </a:r>
            <a:r>
              <a:rPr lang="en-US" altLang="ko-KR" sz="1200" dirty="0">
                <a:latin typeface="Consolas"/>
              </a:rPr>
              <a:t>::new).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getProvider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()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1047" y="5813739"/>
            <a:ext cx="6364242" cy="76944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latin typeface="Consolas"/>
              </a:rPr>
              <a:t>이제 각 엔티티의 연관관계를 테스트하기 위해 테스트 데이터를 생성해야 한다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그렇기 때문에 </a:t>
            </a:r>
            <a:r>
              <a:rPr lang="en-US" altLang="ko-KR" sz="1100">
                <a:latin typeface="Consolas"/>
              </a:rPr>
              <a:t>4~8</a:t>
            </a:r>
            <a:r>
              <a:rPr lang="ko-KR" altLang="en-US" sz="1100">
                <a:latin typeface="Consolas"/>
              </a:rPr>
              <a:t>번줄과 같이 두 리포지토리에 대한 의존성 주입을 받았다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그 뒤 각 리포지토리를 통해 </a:t>
            </a:r>
            <a:r>
              <a:rPr lang="en-US" altLang="ko-KR" sz="1100">
                <a:latin typeface="Consolas"/>
              </a:rPr>
              <a:t>13~24</a:t>
            </a:r>
            <a:r>
              <a:rPr lang="ko-KR" altLang="en-US" sz="1100">
                <a:latin typeface="Consolas"/>
              </a:rPr>
              <a:t>번 줄과 같이 테스트 데이터를 생성한다</a:t>
            </a:r>
            <a:r>
              <a:rPr lang="en-US" altLang="ko-KR" sz="1100">
                <a:latin typeface="Consolas"/>
              </a:rPr>
              <a:t>. 22</a:t>
            </a:r>
            <a:r>
              <a:rPr lang="ko-KR" altLang="en-US" sz="1100">
                <a:latin typeface="Consolas"/>
              </a:rPr>
              <a:t>번 줄은 위에서 생성한 </a:t>
            </a:r>
            <a:r>
              <a:rPr lang="en-US" altLang="ko-KR" sz="1100">
                <a:latin typeface="Consolas"/>
              </a:rPr>
              <a:t>provider </a:t>
            </a:r>
            <a:r>
              <a:rPr lang="ko-KR" altLang="en-US" sz="1100">
                <a:latin typeface="Consolas"/>
              </a:rPr>
              <a:t>객체를 </a:t>
            </a:r>
            <a:r>
              <a:rPr lang="en-US" altLang="ko-KR" sz="1100">
                <a:latin typeface="Consolas"/>
              </a:rPr>
              <a:t>product</a:t>
            </a:r>
            <a:r>
              <a:rPr lang="ko-KR" altLang="en-US" sz="1100">
                <a:latin typeface="Consolas"/>
              </a:rPr>
              <a:t>에 추가해서 데이터베이스에 저장하는 코드이다</a:t>
            </a:r>
            <a:r>
              <a:rPr lang="en-US" altLang="ko-KR" sz="1100">
                <a:latin typeface="Consolas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04339" y="2052771"/>
            <a:ext cx="2635385" cy="1485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9.4.1 </a:t>
            </a:r>
            <a:r>
              <a:rPr lang="ko-KR" altLang="en-US" sz="1400" b="1" dirty="0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25C72-5BAD-3F41-879A-91751B2690F8}"/>
              </a:ext>
            </a:extLst>
          </p:cNvPr>
          <p:cNvSpPr txBox="1"/>
          <p:nvPr/>
        </p:nvSpPr>
        <p:spPr>
          <a:xfrm>
            <a:off x="1253378" y="1741782"/>
            <a:ext cx="5892754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insert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into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product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(</a:t>
            </a:r>
            <a:r>
              <a:rPr lang="en-US" altLang="ko-KR" sz="1200" dirty="0" err="1">
                <a:latin typeface="Consolas" panose="020B0609020204030204" pitchFamily="49" charset="0"/>
              </a:rPr>
              <a:t>created_at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updated_at</a:t>
            </a:r>
            <a:r>
              <a:rPr lang="en-US" altLang="ko-KR" sz="1200" dirty="0">
                <a:latin typeface="Consolas" panose="020B0609020204030204" pitchFamily="49" charset="0"/>
              </a:rPr>
              <a:t>, name, price, </a:t>
            </a:r>
            <a:r>
              <a:rPr lang="en-US" altLang="ko-KR" sz="1200" dirty="0" err="1">
                <a:latin typeface="Consolas" panose="020B0609020204030204" pitchFamily="49" charset="0"/>
              </a:rPr>
              <a:t>provider_id</a:t>
            </a:r>
            <a:r>
              <a:rPr lang="en-US" altLang="ko-KR" sz="1200" dirty="0">
                <a:latin typeface="Consolas" panose="020B0609020204030204" pitchFamily="49" charset="0"/>
              </a:rPr>
              <a:t>, stock)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values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(?, ?, ?, ?, ?, ?)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AC00-BE1C-C541-9031-070965CD6D75}"/>
              </a:ext>
            </a:extLst>
          </p:cNvPr>
          <p:cNvSpPr txBox="1"/>
          <p:nvPr/>
        </p:nvSpPr>
        <p:spPr>
          <a:xfrm>
            <a:off x="1253378" y="1320321"/>
            <a:ext cx="589275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애플리케이션을 실행했을 때 </a:t>
            </a:r>
            <a:r>
              <a:rPr lang="ko-KR" altLang="en-US" sz="1200" dirty="0" err="1">
                <a:latin typeface="Consolas" panose="020B0609020204030204" pitchFamily="49" charset="0"/>
              </a:rPr>
              <a:t>하이버네이트로</a:t>
            </a:r>
            <a:r>
              <a:rPr lang="ko-KR" altLang="en-US" sz="1200" dirty="0">
                <a:latin typeface="Consolas" panose="020B0609020204030204" pitchFamily="49" charset="0"/>
              </a:rPr>
              <a:t> 생성된 쿼리를 보면 다음과 같다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0B75F7-43DB-B30F-B461-CF7CBE2A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8" y="3241394"/>
            <a:ext cx="8927264" cy="6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1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9.4.1 </a:t>
            </a:r>
            <a:r>
              <a:rPr lang="ko-KR" altLang="en-US" sz="1400" b="1">
                <a:solidFill>
                  <a:srgbClr val="7030A0"/>
                </a:solidFill>
              </a:rPr>
              <a:t>다대일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0443" y="1394085"/>
            <a:ext cx="9048632" cy="861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4714" y="3452271"/>
            <a:ext cx="5060369" cy="146072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00">
                <a:solidFill>
                  <a:srgbClr val="000000"/>
                </a:solidFill>
                <a:latin typeface="Consolas"/>
              </a:rPr>
              <a:t>Product(super=BaseEntity(createdAt=2022-10-20T14:20:12.465636, updatedAt=2022-10-20T14:20:12.465636), number=1, name=</a:t>
            </a:r>
            <a:r>
              <a:rPr lang="ko-KR" altLang="en-US" sz="1000">
                <a:solidFill>
                  <a:srgbClr val="000000"/>
                </a:solidFill>
                <a:latin typeface="Consolas"/>
              </a:rPr>
              <a:t>가위</a:t>
            </a:r>
            <a:r>
              <a:rPr lang="en-US" altLang="ko-KR" sz="1000">
                <a:solidFill>
                  <a:srgbClr val="000000"/>
                </a:solidFill>
                <a:latin typeface="Consolas"/>
              </a:rPr>
              <a:t>, price=5000, stock=500)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Product(super=BaseEntity(createdAt=2022-08-07T00:01:02.562372, updatedAt=2022-08-07T00:01:02.562372), number=1, name=</a:t>
            </a:r>
            <a:r>
              <a:rPr lang="ko-KR" altLang="en-US" sz="1000">
                <a:latin typeface="Consolas"/>
              </a:rPr>
              <a:t>가위</a:t>
            </a:r>
            <a:r>
              <a:rPr lang="en-US" altLang="ko-KR" sz="1000">
                <a:latin typeface="Consolas"/>
              </a:rPr>
              <a:t>, price=5000, stock=500), </a:t>
            </a:r>
            <a:r>
              <a:rPr lang="en-US" altLang="ko-KR" sz="1000">
                <a:solidFill>
                  <a:srgbClr val="800080"/>
                </a:solidFill>
                <a:latin typeface="Consolas"/>
              </a:rPr>
              <a:t>provider =Provider(super=BaseEntity(createdAt=2022-08-07T00:18:23.958813, updatedAt=2022-08-07T00:18:23.958813), id=1, name=</a:t>
            </a:r>
            <a:r>
              <a:rPr lang="ko-KR" altLang="en-US" sz="1000">
                <a:solidFill>
                  <a:srgbClr val="800080"/>
                </a:solidFill>
                <a:latin typeface="Consolas"/>
              </a:rPr>
              <a:t>ㅇㅇ물산</a:t>
            </a:r>
            <a:r>
              <a:rPr lang="en-US" altLang="ko-KR" sz="1000">
                <a:solidFill>
                  <a:srgbClr val="800080"/>
                </a:solidFill>
                <a:latin typeface="Consolas"/>
              </a:rPr>
              <a:t>))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96541" y="2885018"/>
            <a:ext cx="3842664" cy="44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40443" y="2324276"/>
            <a:ext cx="4655557" cy="440120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product0_.number as number1_0_0_,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product0_.created_at as created_2_0_0_,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product0_.updated_at as updated_3_0_0_,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product0_.name as name4_0_0_,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product0_.price as price5_0_0_,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product0_.provider_id as provider7_0_0_,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product0_.stock as stock6_0_0_,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provider1_.id as id1_2_1_,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provider1_.created_at as created_2_2_1_,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provider1_.updated_at as updated_3_2_1_,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provider1_.name as name4_2_1_,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productdet2_.id as id1_1_2_,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productdet2_.created_at as created_2_1_2_,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productdet2_.updated_at as updated_3_1_2_,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productdet2_.description as descript4_1_2_,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productdet2_.product_number as product_5_1_2_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from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 product0_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provider provider1_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on product0_.provider_id=provider1_.id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product_detail productdet2_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    on product0_.number=productdet2_.product_number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product0_.number=?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9.4.2 </a:t>
            </a:r>
            <a:r>
              <a:rPr lang="ko-KR" altLang="en-US" sz="1400" b="1">
                <a:solidFill>
                  <a:srgbClr val="7030A0"/>
                </a:solidFill>
              </a:rPr>
              <a:t>다대일 양방향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191" y="2370113"/>
            <a:ext cx="4655557" cy="31700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Consolas"/>
              </a:rPr>
              <a:t>@Entity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@Getter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@Setter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</a:t>
            </a:r>
            <a:r>
              <a:rPr lang="en-US" altLang="ko-KR" sz="1000" dirty="0" err="1">
                <a:latin typeface="Consolas"/>
              </a:rPr>
              <a:t>NoArgsConstructor</a:t>
            </a: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</a:t>
            </a:r>
            <a:r>
              <a:rPr lang="en-US" altLang="ko-KR" sz="1000" dirty="0" err="1">
                <a:latin typeface="Consolas"/>
              </a:rPr>
              <a:t>ToString</a:t>
            </a:r>
            <a:r>
              <a:rPr lang="en-US" altLang="ko-KR" sz="1000" dirty="0">
                <a:latin typeface="Consolas"/>
              </a:rPr>
              <a:t>(</a:t>
            </a:r>
            <a:r>
              <a:rPr lang="en-US" altLang="ko-KR" sz="1000" dirty="0" err="1">
                <a:latin typeface="Consolas"/>
              </a:rPr>
              <a:t>callSuper</a:t>
            </a:r>
            <a:r>
              <a:rPr lang="en-US" altLang="ko-KR" sz="1000" dirty="0">
                <a:latin typeface="Consolas"/>
              </a:rPr>
              <a:t> = true)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</a:t>
            </a:r>
            <a:r>
              <a:rPr lang="en-US" altLang="ko-KR" sz="1000" dirty="0" err="1">
                <a:latin typeface="Consolas"/>
              </a:rPr>
              <a:t>EqualsAndHashCode</a:t>
            </a:r>
            <a:r>
              <a:rPr lang="en-US" altLang="ko-KR" sz="1000" dirty="0">
                <a:latin typeface="Consolas"/>
              </a:rPr>
              <a:t>(</a:t>
            </a:r>
            <a:r>
              <a:rPr lang="en-US" altLang="ko-KR" sz="1000" dirty="0" err="1">
                <a:latin typeface="Consolas"/>
              </a:rPr>
              <a:t>callSuper</a:t>
            </a:r>
            <a:r>
              <a:rPr lang="en-US" altLang="ko-KR" sz="1000" dirty="0">
                <a:latin typeface="Consolas"/>
              </a:rPr>
              <a:t> = true)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@Table(name = "provider")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public class Provider extends </a:t>
            </a:r>
            <a:r>
              <a:rPr lang="en-US" altLang="ko-KR" sz="1000" dirty="0" err="1">
                <a:latin typeface="Consolas"/>
              </a:rPr>
              <a:t>BaseEntity</a:t>
            </a:r>
            <a:r>
              <a:rPr lang="en-US" altLang="ko-KR" sz="1000" dirty="0">
                <a:latin typeface="Consolas"/>
              </a:rPr>
              <a:t>{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@Id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@</a:t>
            </a:r>
            <a:r>
              <a:rPr lang="en-US" altLang="ko-KR" sz="1000" dirty="0" err="1">
                <a:latin typeface="Consolas"/>
              </a:rPr>
              <a:t>GeneratedValue</a:t>
            </a:r>
            <a:r>
              <a:rPr lang="en-US" altLang="ko-KR" sz="1000" dirty="0">
                <a:latin typeface="Consolas"/>
              </a:rPr>
              <a:t>(strategy = </a:t>
            </a:r>
            <a:r>
              <a:rPr lang="en-US" altLang="ko-KR" sz="1000" dirty="0" err="1">
                <a:latin typeface="Consolas"/>
              </a:rPr>
              <a:t>GenerationType.IDENTITY</a:t>
            </a:r>
            <a:r>
              <a:rPr lang="en-US" altLang="ko-KR" sz="10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private Long id;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private String name;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    @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OneToMany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mappedBy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 = "provider", fetch = 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FetchType.EAGER</a:t>
            </a: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    @</a:t>
            </a:r>
            <a:r>
              <a:rPr lang="en-US" altLang="ko-KR" sz="1000" dirty="0" err="1">
                <a:solidFill>
                  <a:srgbClr val="FF0000"/>
                </a:solidFill>
                <a:latin typeface="Consolas"/>
              </a:rPr>
              <a:t>ToString.Exclude</a:t>
            </a:r>
            <a:endParaRPr lang="en-US" altLang="ko-KR" sz="1000" dirty="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srgbClr val="FF0000"/>
                </a:solidFill>
                <a:latin typeface="Consolas"/>
              </a:rPr>
              <a:t>    </a:t>
            </a:r>
            <a:r>
              <a:rPr lang="en-US" altLang="ko-KR" sz="1000" dirty="0">
                <a:solidFill>
                  <a:srgbClr val="7030A0"/>
                </a:solidFill>
                <a:latin typeface="Consolas"/>
              </a:rPr>
              <a:t>private List&lt;Product&gt; </a:t>
            </a:r>
            <a:r>
              <a:rPr lang="en-US" altLang="ko-KR" sz="1000" dirty="0" err="1">
                <a:solidFill>
                  <a:srgbClr val="7030A0"/>
                </a:solidFill>
                <a:latin typeface="Consolas"/>
              </a:rPr>
              <a:t>productList</a:t>
            </a:r>
            <a:r>
              <a:rPr lang="en-US" altLang="ko-KR" sz="1000" dirty="0">
                <a:solidFill>
                  <a:srgbClr val="7030A0"/>
                </a:solidFill>
                <a:latin typeface="Consolas"/>
              </a:rPr>
              <a:t> = new </a:t>
            </a:r>
            <a:r>
              <a:rPr lang="en-US" altLang="ko-KR" sz="1000" dirty="0" err="1">
                <a:solidFill>
                  <a:srgbClr val="7030A0"/>
                </a:solidFill>
                <a:latin typeface="Consolas"/>
              </a:rPr>
              <a:t>ArrayList</a:t>
            </a:r>
            <a:r>
              <a:rPr lang="en-US" altLang="ko-KR" sz="1000" dirty="0">
                <a:solidFill>
                  <a:srgbClr val="7030A0"/>
                </a:solidFill>
                <a:latin typeface="Consolas"/>
              </a:rPr>
              <a:t>&lt;&gt;();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8273" y="1368563"/>
            <a:ext cx="8780790" cy="886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4861" y="2255511"/>
            <a:ext cx="2022393" cy="948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258295" y="2417959"/>
            <a:ext cx="4940136" cy="305701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>
                <a:latin typeface="Consolas"/>
              </a:rPr>
              <a:t>일대다 연관관계의 경우 여러 상품 엔티티가 포함될 수 있어 </a:t>
            </a:r>
            <a:r>
              <a:rPr lang="en-US" altLang="ko-KR" sz="1000">
                <a:latin typeface="Consolas"/>
              </a:rPr>
              <a:t>18</a:t>
            </a:r>
            <a:r>
              <a:rPr lang="ko-KR" altLang="en-US" sz="1000">
                <a:latin typeface="Consolas"/>
              </a:rPr>
              <a:t>번 줄과 같이 컬렉션</a:t>
            </a:r>
            <a:r>
              <a:rPr lang="en-US" altLang="ko-KR" sz="1000">
                <a:latin typeface="Consolas"/>
              </a:rPr>
              <a:t>(Collection, List, Map) </a:t>
            </a:r>
            <a:r>
              <a:rPr lang="ko-KR" altLang="en-US" sz="1000">
                <a:latin typeface="Consolas"/>
              </a:rPr>
              <a:t>형식으로 필드를 생성한다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이렇게 </a:t>
            </a:r>
            <a:r>
              <a:rPr lang="en-US" altLang="ko-KR" sz="1000">
                <a:latin typeface="Consolas"/>
              </a:rPr>
              <a:t>@OneToMany</a:t>
            </a:r>
            <a:r>
              <a:rPr lang="ko-KR" altLang="en-US" sz="1000">
                <a:latin typeface="Consolas"/>
              </a:rPr>
              <a:t>가 붙은 쪽에서 </a:t>
            </a:r>
            <a:r>
              <a:rPr lang="en-US" altLang="ko-KR" sz="1000">
                <a:latin typeface="Consolas"/>
              </a:rPr>
              <a:t>@JoinColumn </a:t>
            </a:r>
            <a:r>
              <a:rPr lang="ko-KR" altLang="en-US" sz="1000">
                <a:latin typeface="Consolas"/>
              </a:rPr>
              <a:t>어노테이션을 사용하면 상대 엔테테에 외래키가 설정된다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또한 롬복의 </a:t>
            </a:r>
            <a:r>
              <a:rPr lang="en-US" altLang="ko-KR" sz="1000">
                <a:latin typeface="Consolas"/>
              </a:rPr>
              <a:t>ToString</a:t>
            </a:r>
            <a:r>
              <a:rPr lang="ko-KR" altLang="en-US" sz="1000">
                <a:latin typeface="Consolas"/>
              </a:rPr>
              <a:t>에 의해 순환참조가 발생할 수 있어 </a:t>
            </a:r>
            <a:r>
              <a:rPr lang="en-US" altLang="ko-KR" sz="1000">
                <a:latin typeface="Consolas"/>
              </a:rPr>
              <a:t>17</a:t>
            </a:r>
            <a:r>
              <a:rPr lang="ko-KR" altLang="en-US" sz="1000">
                <a:latin typeface="Consolas"/>
              </a:rPr>
              <a:t>번 줄과 같이 </a:t>
            </a:r>
            <a:r>
              <a:rPr lang="en-US" altLang="ko-KR" sz="1000">
                <a:latin typeface="Consolas"/>
              </a:rPr>
              <a:t>ToString</a:t>
            </a:r>
            <a:r>
              <a:rPr lang="ko-KR" altLang="en-US" sz="1000">
                <a:latin typeface="Consolas"/>
              </a:rPr>
              <a:t>에서 제외 처리를 하는 것이 좋다 </a:t>
            </a:r>
            <a:r>
              <a:rPr lang="en-US" altLang="ko-KR" sz="1000">
                <a:latin typeface="Consolas"/>
              </a:rPr>
              <a:t>16</a:t>
            </a:r>
            <a:r>
              <a:rPr lang="ko-KR" altLang="en-US" sz="1000">
                <a:latin typeface="Consolas"/>
              </a:rPr>
              <a:t>번 줄처럼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‘fetch = FetchType.EAGER’</a:t>
            </a:r>
            <a:r>
              <a:rPr lang="ko-KR" altLang="en-US" sz="1000" b="1">
                <a:solidFill>
                  <a:srgbClr val="800080"/>
                </a:solidFill>
                <a:latin typeface="Consolas"/>
              </a:rPr>
              <a:t>로 설정한 것은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@OneToMany</a:t>
            </a:r>
            <a:r>
              <a:rPr lang="ko-KR" altLang="en-US" sz="1000" b="1">
                <a:solidFill>
                  <a:srgbClr val="800080"/>
                </a:solidFill>
                <a:latin typeface="Consolas"/>
              </a:rPr>
              <a:t>의 기본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fetch </a:t>
            </a:r>
            <a:r>
              <a:rPr lang="ko-KR" altLang="en-US" sz="1000" b="1">
                <a:solidFill>
                  <a:srgbClr val="800080"/>
                </a:solidFill>
                <a:latin typeface="Consolas"/>
              </a:rPr>
              <a:t>전략이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Lazy</a:t>
            </a:r>
            <a:r>
              <a:rPr lang="ko-KR" altLang="en-US" sz="1000" b="1">
                <a:solidFill>
                  <a:srgbClr val="800080"/>
                </a:solidFill>
                <a:latin typeface="Consolas"/>
              </a:rPr>
              <a:t>이기 때문</a:t>
            </a:r>
            <a:r>
              <a:rPr lang="ko-KR" altLang="en-US" sz="1000">
                <a:latin typeface="Consolas"/>
              </a:rPr>
              <a:t>에 즉시 로딩으로 조정한 것이다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solidFill>
                  <a:srgbClr val="FF0000"/>
                </a:solidFill>
                <a:latin typeface="Consolas"/>
              </a:rPr>
              <a:t>앞에서 진행할 테스트에서 지연 로딩 방식을 사용하면 ‘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no Session’</a:t>
            </a:r>
            <a:r>
              <a:rPr lang="ko-KR" altLang="en-US" sz="1000">
                <a:solidFill>
                  <a:srgbClr val="FF0000"/>
                </a:solidFill>
                <a:latin typeface="Consolas"/>
              </a:rPr>
              <a:t>으로 에러가 발생하기 때문에 조정했다</a:t>
            </a:r>
            <a:r>
              <a:rPr lang="en-US" altLang="ko-KR" sz="1000">
                <a:solidFill>
                  <a:srgbClr val="FF0000"/>
                </a:solidFill>
                <a:latin typeface="Consolas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latin typeface="Consolas"/>
              </a:rPr>
              <a:t>Provider </a:t>
            </a:r>
            <a:r>
              <a:rPr lang="ko-KR" altLang="en-US" sz="1000">
                <a:latin typeface="Consolas"/>
              </a:rPr>
              <a:t>엔티티 클래스를 수정해도 애플리케이션을 가동해보면 칼럼은 변경되지 않는다</a:t>
            </a:r>
            <a:r>
              <a:rPr lang="en-US" altLang="ko-KR" sz="1000">
                <a:latin typeface="Consolas"/>
              </a:rPr>
              <a:t>. mappedBy</a:t>
            </a:r>
            <a:r>
              <a:rPr lang="ko-KR" altLang="en-US" sz="1000">
                <a:latin typeface="Consolas"/>
              </a:rPr>
              <a:t>로 설정된 필드는 칼럼에 적용되지 않는다</a:t>
            </a:r>
            <a:r>
              <a:rPr lang="en-US" altLang="ko-KR" sz="1000">
                <a:latin typeface="Consolas"/>
              </a:rPr>
              <a:t>. </a:t>
            </a:r>
            <a:r>
              <a:rPr lang="ko-KR" altLang="en-US" sz="1000">
                <a:latin typeface="Consolas"/>
              </a:rPr>
              <a:t>즉</a:t>
            </a:r>
            <a:r>
              <a:rPr lang="en-US" altLang="ko-KR" sz="1000">
                <a:latin typeface="Consolas"/>
              </a:rPr>
              <a:t>, </a:t>
            </a:r>
            <a:r>
              <a:rPr lang="ko-KR" altLang="en-US" sz="1000">
                <a:latin typeface="Consolas"/>
              </a:rPr>
              <a:t>양쪽에서 연관관계를 설정하고 있을 때 </a:t>
            </a:r>
            <a:r>
              <a:rPr lang="en-US" altLang="ko-KR" sz="1000">
                <a:latin typeface="Consolas"/>
              </a:rPr>
              <a:t>RDBMS</a:t>
            </a:r>
            <a:r>
              <a:rPr lang="ko-KR" altLang="en-US" sz="1000">
                <a:latin typeface="Consolas"/>
              </a:rPr>
              <a:t>의 형식처럼 사용하기 위해 </a:t>
            </a:r>
            <a:r>
              <a:rPr lang="en-US" altLang="ko-KR" sz="1000">
                <a:latin typeface="Consolas"/>
              </a:rPr>
              <a:t>mappedBy</a:t>
            </a:r>
            <a:r>
              <a:rPr lang="ko-KR" altLang="en-US" sz="1000">
                <a:latin typeface="Consolas"/>
              </a:rPr>
              <a:t>를 통해 한쪽으로 외래키 관리를 위임한 것이다</a:t>
            </a:r>
            <a:r>
              <a:rPr lang="en-US" altLang="ko-KR" sz="1000">
                <a:latin typeface="Consolas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00225" y="4714875"/>
            <a:ext cx="638175" cy="17145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66744" y="4714875"/>
            <a:ext cx="1794305" cy="17145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00" y="4499437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solidFill>
                  <a:srgbClr val="92D050"/>
                </a:solidFill>
              </a:rPr>
              <a:t>OneToMany</a:t>
            </a:r>
            <a:r>
              <a:rPr lang="ko-KR" altLang="en-US" sz="1000" dirty="0" smtClean="0">
                <a:solidFill>
                  <a:srgbClr val="92D050"/>
                </a:solidFill>
              </a:rPr>
              <a:t>와 </a:t>
            </a:r>
            <a:r>
              <a:rPr lang="en-US" altLang="ko-KR" sz="1000" dirty="0" err="1" smtClean="0">
                <a:solidFill>
                  <a:srgbClr val="92D050"/>
                </a:solidFill>
              </a:rPr>
              <a:t>ManyToOne</a:t>
            </a:r>
            <a:r>
              <a:rPr lang="ko-KR" altLang="en-US" sz="1000" dirty="0" smtClean="0">
                <a:solidFill>
                  <a:srgbClr val="92D050"/>
                </a:solidFill>
              </a:rPr>
              <a:t>은 속성이 다름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9.4.2 </a:t>
            </a:r>
            <a:r>
              <a:rPr lang="ko-KR" altLang="en-US" sz="1400" b="1">
                <a:solidFill>
                  <a:srgbClr val="7030A0"/>
                </a:solidFill>
              </a:rPr>
              <a:t>다대일 양방향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41653" y="1280788"/>
            <a:ext cx="8809615" cy="2255367"/>
            <a:chOff x="1320223" y="1287932"/>
            <a:chExt cx="8007762" cy="17526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20223" y="1287932"/>
              <a:ext cx="8007762" cy="175269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23511" y="2632275"/>
              <a:ext cx="146058" cy="21591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9575" y="3580332"/>
            <a:ext cx="8269836" cy="125646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dirty="0" err="1"/>
              <a:t>Member와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Team이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엔티티가</a:t>
            </a:r>
            <a:r>
              <a:rPr lang="en-US" altLang="ko-KR" sz="1100" dirty="0"/>
              <a:t> </a:t>
            </a:r>
            <a:r>
              <a:rPr lang="ko-KR" altLang="en-US" sz="1100" dirty="0"/>
              <a:t>있다면 </a:t>
            </a:r>
            <a:r>
              <a:rPr lang="en-US" altLang="ko-KR" sz="1100" dirty="0" err="1"/>
              <a:t>만약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Member를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조회할</a:t>
            </a:r>
            <a:r>
              <a:rPr lang="en-US" altLang="ko-KR" sz="1100" dirty="0"/>
              <a:t> 때 Team </a:t>
            </a:r>
            <a:r>
              <a:rPr lang="en-US" altLang="ko-KR" sz="1100" dirty="0" err="1"/>
              <a:t>엔티티를</a:t>
            </a:r>
            <a:r>
              <a:rPr lang="en-US" altLang="ko-KR" sz="1100" dirty="0"/>
              <a:t> </a:t>
            </a:r>
            <a:r>
              <a:rPr lang="en-US" altLang="ko-KR" sz="1100" dirty="0" err="1"/>
              <a:t>함께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조회하는</a:t>
            </a:r>
            <a:r>
              <a:rPr lang="en-US" altLang="ko-KR" sz="1100" dirty="0"/>
              <a:t> </a:t>
            </a:r>
            <a:r>
              <a:rPr lang="en-US" altLang="ko-KR" sz="1100" dirty="0" err="1"/>
              <a:t>방식이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즉시로딩이고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Team </a:t>
            </a:r>
            <a:r>
              <a:rPr lang="en-US" altLang="ko-KR" sz="1100" dirty="0" err="1"/>
              <a:t>엔티티를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Proxy객체로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조회하는것이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지연로딩</a:t>
            </a:r>
            <a:r>
              <a:rPr lang="en-US" altLang="ko-KR" sz="1100" dirty="0"/>
              <a:t> </a:t>
            </a:r>
            <a:r>
              <a:rPr lang="en-US" altLang="ko-KR" sz="1100" dirty="0" err="1"/>
              <a:t>방식</a:t>
            </a:r>
            <a:r>
              <a:rPr lang="ko-KR" altLang="en-US" sz="1100" dirty="0"/>
              <a:t>이다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지연로딩은</a:t>
            </a:r>
            <a:r>
              <a:rPr lang="ko-KR" altLang="en-US" sz="1100" dirty="0"/>
              <a:t> 실제 객체로 조회하지 않고 </a:t>
            </a:r>
            <a:r>
              <a:rPr lang="en-US" altLang="ko-KR" sz="1100" dirty="0"/>
              <a:t>Proxy</a:t>
            </a:r>
            <a:r>
              <a:rPr lang="ko-KR" altLang="en-US" sz="1100" dirty="0"/>
              <a:t>객체로 조회했다가 </a:t>
            </a:r>
            <a:r>
              <a:rPr lang="en-US" altLang="ko-KR" sz="1100" dirty="0"/>
              <a:t>Team </a:t>
            </a:r>
            <a:r>
              <a:rPr lang="ko-KR" altLang="en-US" sz="1100" dirty="0"/>
              <a:t>객체의 데이터를 실질적으로 요구하는 시점에서 조회한다</a:t>
            </a:r>
            <a:r>
              <a:rPr lang="en-US" altLang="ko-KR" sz="1100" dirty="0"/>
              <a:t>.</a:t>
            </a:r>
            <a:r>
              <a:rPr lang="ko-KR" altLang="en-US" sz="1100" dirty="0"/>
              <a:t> 따라서 </a:t>
            </a:r>
            <a:r>
              <a:rPr lang="ko-KR" altLang="en-US" sz="1100" dirty="0" err="1"/>
              <a:t>예외상황이</a:t>
            </a:r>
            <a:r>
              <a:rPr lang="ko-KR" altLang="en-US" sz="1100" dirty="0"/>
              <a:t> 아니면 </a:t>
            </a:r>
            <a:r>
              <a:rPr lang="ko-KR" altLang="en-US" sz="1100" dirty="0" err="1"/>
              <a:t>즉시로딩이</a:t>
            </a:r>
            <a:r>
              <a:rPr lang="ko-KR" altLang="en-US" sz="1100" dirty="0"/>
              <a:t> 쿼리를 </a:t>
            </a:r>
            <a:r>
              <a:rPr lang="en-US" altLang="ko-KR" sz="1100" dirty="0"/>
              <a:t>2</a:t>
            </a:r>
            <a:r>
              <a:rPr lang="ko-KR" altLang="en-US" sz="1100" dirty="0"/>
              <a:t>단계로 발생시키지 않기 때문에 효율적이라고 볼 수 있다</a:t>
            </a:r>
            <a:r>
              <a:rPr lang="en-US" altLang="ko-KR" sz="1100" dirty="0"/>
              <a:t>.</a:t>
            </a:r>
          </a:p>
          <a:p>
            <a:pPr>
              <a:defRPr/>
            </a:pPr>
            <a:endParaRPr lang="en-US" altLang="ko-KR" sz="1100" dirty="0"/>
          </a:p>
          <a:p>
            <a:pPr lvl="0">
              <a:defRPr/>
            </a:pPr>
            <a:r>
              <a:rPr lang="en-US" altLang="ko-KR" sz="1100" dirty="0" err="1"/>
              <a:t>ManyToOne</a:t>
            </a:r>
            <a:r>
              <a:rPr lang="en-US" altLang="ko-KR" sz="1100" dirty="0"/>
              <a:t> </a:t>
            </a:r>
            <a:r>
              <a:rPr lang="ko-KR" altLang="en-US" sz="1100" dirty="0"/>
              <a:t>연관관계에서는 </a:t>
            </a:r>
            <a:r>
              <a:rPr lang="ko-KR" altLang="en-US" sz="1100" dirty="0" err="1"/>
              <a:t>디폴트값이</a:t>
            </a:r>
            <a:r>
              <a:rPr lang="ko-KR" altLang="en-US" sz="1100" dirty="0"/>
              <a:t> </a:t>
            </a:r>
            <a:r>
              <a:rPr lang="en-US" altLang="ko-KR" sz="1100" dirty="0"/>
              <a:t>EAGER </a:t>
            </a:r>
            <a:r>
              <a:rPr lang="ko-KR" altLang="en-US" sz="1100" dirty="0"/>
              <a:t>이고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 err="1"/>
              <a:t>OneToMany</a:t>
            </a:r>
            <a:r>
              <a:rPr lang="en-US" altLang="ko-KR" sz="1100" dirty="0"/>
              <a:t> </a:t>
            </a:r>
            <a:r>
              <a:rPr lang="ko-KR" altLang="en-US" sz="1100" dirty="0"/>
              <a:t>연관관계에서는 </a:t>
            </a:r>
            <a:r>
              <a:rPr lang="en-US" altLang="ko-KR" sz="1100" dirty="0"/>
              <a:t>LAZY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</a:t>
            </a:r>
            <a:r>
              <a:rPr lang="en-US" altLang="ko-KR" sz="1100" dirty="0" err="1"/>
              <a:t>OneToMany</a:t>
            </a:r>
            <a:r>
              <a:rPr lang="en-US" altLang="ko-KR" sz="1100" dirty="0"/>
              <a:t> </a:t>
            </a:r>
            <a:r>
              <a:rPr lang="ko-KR" altLang="en-US" sz="1100" dirty="0"/>
              <a:t>연관관계에서는 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fetch = 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FetchType.EAGER</a:t>
            </a:r>
            <a:r>
              <a:rPr lang="ko-KR" altLang="en-US" sz="1100" dirty="0">
                <a:solidFill>
                  <a:schemeClr val="dk1"/>
                </a:solidFill>
                <a:latin typeface="Consolas"/>
              </a:rPr>
              <a:t>로 설정하는 것이 좋다</a:t>
            </a:r>
            <a:r>
              <a:rPr lang="en-US" altLang="ko-KR" sz="1100" dirty="0">
                <a:solidFill>
                  <a:schemeClr val="dk1"/>
                </a:solidFill>
                <a:latin typeface="Consola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9.4.2 </a:t>
            </a:r>
            <a:r>
              <a:rPr lang="ko-KR" altLang="en-US" sz="1400" b="1" dirty="0">
                <a:solidFill>
                  <a:srgbClr val="7030A0"/>
                </a:solidFill>
              </a:rPr>
              <a:t>다대일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C2051-DC1F-B41C-8B7A-5B62C31E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47" y="1327960"/>
            <a:ext cx="8661015" cy="547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8D57A8-C783-EB77-6492-F73924870EDD}"/>
              </a:ext>
            </a:extLst>
          </p:cNvPr>
          <p:cNvSpPr txBox="1"/>
          <p:nvPr/>
        </p:nvSpPr>
        <p:spPr>
          <a:xfrm>
            <a:off x="1235099" y="1976174"/>
            <a:ext cx="3826264" cy="40934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000" b="1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b="1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000" b="1" dirty="0" err="1">
                <a:latin typeface="Consolas" panose="020B0609020204030204" pitchFamily="49" charset="0"/>
              </a:rPr>
              <a:t>ProviderRepository</a:t>
            </a:r>
            <a:r>
              <a:rPr lang="en-US" altLang="ko-KR" sz="1000" b="1" dirty="0"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latin typeface="Consolas" panose="020B0609020204030204" pitchFamily="49" charset="0"/>
              </a:rPr>
              <a:t>providerRepository</a:t>
            </a:r>
            <a:r>
              <a:rPr lang="en-US" altLang="ko-KR" sz="1000" b="1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>
                <a:latin typeface="Consolas" panose="020B0609020204030204" pitchFamily="49" charset="0"/>
              </a:rPr>
              <a:t>@Test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void </a:t>
            </a:r>
            <a:r>
              <a:rPr lang="en-US" altLang="ko-KR" sz="1000" b="1" dirty="0" err="1">
                <a:latin typeface="Consolas" panose="020B0609020204030204" pitchFamily="49" charset="0"/>
              </a:rPr>
              <a:t>relationshipTest</a:t>
            </a:r>
            <a:r>
              <a:rPr lang="en-US" altLang="ko-KR" sz="1000" b="1" dirty="0">
                <a:latin typeface="Consolas" panose="020B0609020204030204" pitchFamily="49" charset="0"/>
              </a:rPr>
              <a:t>() {</a:t>
            </a:r>
          </a:p>
          <a:p>
            <a:endParaRPr lang="en-US" altLang="ko-KR" sz="1000" b="1" dirty="0">
              <a:latin typeface="Consolas" panose="020B0609020204030204" pitchFamily="49" charset="0"/>
            </a:endParaRP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// </a:t>
            </a:r>
            <a:r>
              <a:rPr lang="ko-KR" altLang="en-US" sz="1000" b="1" dirty="0">
                <a:latin typeface="Consolas" panose="020B0609020204030204" pitchFamily="49" charset="0"/>
              </a:rPr>
              <a:t>테스트 데이터 생성</a:t>
            </a:r>
          </a:p>
          <a:p>
            <a:r>
              <a:rPr lang="ko-KR" altLang="en-US" sz="1000" b="1" dirty="0">
                <a:latin typeface="Consolas" panose="020B0609020204030204" pitchFamily="49" charset="0"/>
              </a:rPr>
              <a:t>    </a:t>
            </a:r>
            <a:r>
              <a:rPr lang="en-US" altLang="ko-KR" sz="1000" b="1" dirty="0">
                <a:latin typeface="Consolas" panose="020B0609020204030204" pitchFamily="49" charset="0"/>
              </a:rPr>
              <a:t>Provider </a:t>
            </a:r>
            <a:r>
              <a:rPr lang="en-US" altLang="ko-KR" sz="1000" b="1" dirty="0" err="1">
                <a:latin typeface="Consolas" panose="020B0609020204030204" pitchFamily="49" charset="0"/>
              </a:rPr>
              <a:t>provider</a:t>
            </a:r>
            <a:r>
              <a:rPr lang="en-US" altLang="ko-KR" sz="1000" b="1" dirty="0">
                <a:latin typeface="Consolas" panose="020B0609020204030204" pitchFamily="49" charset="0"/>
              </a:rPr>
              <a:t> = new Provider();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latin typeface="Consolas" panose="020B0609020204030204" pitchFamily="49" charset="0"/>
              </a:rPr>
              <a:t>provider.setName</a:t>
            </a:r>
            <a:r>
              <a:rPr lang="en-US" altLang="ko-KR" sz="1000" b="1" dirty="0">
                <a:latin typeface="Consolas" panose="020B0609020204030204" pitchFamily="49" charset="0"/>
              </a:rPr>
              <a:t>("</a:t>
            </a:r>
            <a:r>
              <a:rPr lang="ko-KR" altLang="en-US" sz="1000" b="1" dirty="0" err="1">
                <a:latin typeface="Consolas" panose="020B0609020204030204" pitchFamily="49" charset="0"/>
              </a:rPr>
              <a:t>ㅇㅇ상사</a:t>
            </a:r>
            <a:r>
              <a:rPr lang="en-US" altLang="ko-KR" sz="1000" b="1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</a:t>
            </a:r>
            <a:r>
              <a:rPr lang="en-US" altLang="ko-KR" sz="1000" b="1" dirty="0" err="1">
                <a:latin typeface="Consolas" panose="020B0609020204030204" pitchFamily="49" charset="0"/>
              </a:rPr>
              <a:t>providerRepository.save</a:t>
            </a:r>
            <a:r>
              <a:rPr lang="en-US" altLang="ko-KR" sz="1000" b="1" dirty="0">
                <a:latin typeface="Consolas" panose="020B0609020204030204" pitchFamily="49" charset="0"/>
              </a:rPr>
              <a:t>(provider);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 product1 = new Product();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product1.setName("</a:t>
            </a:r>
            <a:r>
              <a:rPr lang="ko-KR" altLang="en-US" sz="1000" b="1" dirty="0">
                <a:latin typeface="Consolas" panose="020B0609020204030204" pitchFamily="49" charset="0"/>
              </a:rPr>
              <a:t>펜</a:t>
            </a:r>
            <a:r>
              <a:rPr lang="en-US" altLang="ko-KR" sz="1000" b="1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product1.setPrice(2000);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product1.setStock(100);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product1.setProvider(provider);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 product2 = new Product();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product2.setName("</a:t>
            </a:r>
            <a:r>
              <a:rPr lang="ko-KR" altLang="en-US" sz="1000" b="1" dirty="0">
                <a:latin typeface="Consolas" panose="020B0609020204030204" pitchFamily="49" charset="0"/>
              </a:rPr>
              <a:t>가방</a:t>
            </a:r>
            <a:r>
              <a:rPr lang="en-US" altLang="ko-KR" sz="1000" b="1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product2.setPrice(20000);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product2.setStock(200);</a:t>
            </a:r>
          </a:p>
          <a:p>
            <a:r>
              <a:rPr lang="en-US" altLang="ko-KR" sz="1000" b="1" dirty="0">
                <a:latin typeface="Consolas" panose="020B0609020204030204" pitchFamily="49" charset="0"/>
              </a:rPr>
              <a:t>    product2.setProvider(provider);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A7074-35F9-301D-5E98-D541BD15D37E}"/>
              </a:ext>
            </a:extLst>
          </p:cNvPr>
          <p:cNvSpPr txBox="1"/>
          <p:nvPr/>
        </p:nvSpPr>
        <p:spPr>
          <a:xfrm>
            <a:off x="5133605" y="4864159"/>
            <a:ext cx="5737698" cy="107965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Provider </a:t>
            </a:r>
            <a:r>
              <a:rPr lang="ko-KR" altLang="en-US" sz="1100" dirty="0">
                <a:latin typeface="Consolas" panose="020B0609020204030204" pitchFamily="49" charset="0"/>
              </a:rPr>
              <a:t>엔티티 클래스는 </a:t>
            </a:r>
            <a:r>
              <a:rPr lang="en-US" altLang="ko-KR" sz="1100" dirty="0">
                <a:latin typeface="Consolas" panose="020B0609020204030204" pitchFamily="49" charset="0"/>
              </a:rPr>
              <a:t>Product </a:t>
            </a:r>
            <a:r>
              <a:rPr lang="ko-KR" altLang="en-US" sz="1100" dirty="0">
                <a:latin typeface="Consolas" panose="020B0609020204030204" pitchFamily="49" charset="0"/>
              </a:rPr>
              <a:t>엔티티와의 연관관계에서 주인이 아니기 때문에 외래키를 관리할 수 없다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그렇기 때문에 테스트 데이터를 생성하는 </a:t>
            </a:r>
            <a:r>
              <a:rPr lang="en-US" altLang="ko-KR" sz="1100" dirty="0">
                <a:latin typeface="Consolas" panose="020B0609020204030204" pitchFamily="49" charset="0"/>
              </a:rPr>
              <a:t>11~36</a:t>
            </a:r>
            <a:r>
              <a:rPr lang="ko-KR" altLang="en-US" sz="1100" dirty="0">
                <a:latin typeface="Consolas" panose="020B0609020204030204" pitchFamily="49" charset="0"/>
              </a:rPr>
              <a:t>번 줄과 같이 </a:t>
            </a:r>
            <a:r>
              <a:rPr lang="en-US" altLang="ko-KR" sz="1100" dirty="0">
                <a:latin typeface="Consolas" panose="020B0609020204030204" pitchFamily="49" charset="0"/>
              </a:rPr>
              <a:t>Provider</a:t>
            </a:r>
            <a:r>
              <a:rPr lang="ko-KR" altLang="en-US" sz="1100" dirty="0">
                <a:latin typeface="Consolas" panose="020B0609020204030204" pitchFamily="49" charset="0"/>
              </a:rPr>
              <a:t>를 등록한 후 각 </a:t>
            </a:r>
            <a:r>
              <a:rPr lang="en-US" altLang="ko-KR" sz="1100" dirty="0">
                <a:latin typeface="Consolas" panose="020B0609020204030204" pitchFamily="49" charset="0"/>
              </a:rPr>
              <a:t>Product</a:t>
            </a:r>
            <a:r>
              <a:rPr lang="ko-KR" altLang="en-US" sz="1100" dirty="0">
                <a:latin typeface="Consolas" panose="020B0609020204030204" pitchFamily="49" charset="0"/>
              </a:rPr>
              <a:t>에 객체를 설정하는 작업을 통해 데이터베이스에 저장한다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ED3BA-09E1-D609-16E2-E37BC324967B}"/>
              </a:ext>
            </a:extLst>
          </p:cNvPr>
          <p:cNvSpPr txBox="1"/>
          <p:nvPr/>
        </p:nvSpPr>
        <p:spPr>
          <a:xfrm>
            <a:off x="1235099" y="1919608"/>
            <a:ext cx="3826264" cy="40934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@Autowired</a:t>
            </a:r>
          </a:p>
          <a:p>
            <a:r>
              <a:rPr lang="en-US" altLang="ko-KR" sz="1000" dirty="0" err="1">
                <a:latin typeface="Consolas" panose="020B0609020204030204" pitchFamily="49" charset="0"/>
              </a:rPr>
              <a:t>ProviderRepository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providerRepository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@Test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void </a:t>
            </a:r>
            <a:r>
              <a:rPr lang="en-US" altLang="ko-KR" sz="1000" dirty="0" err="1">
                <a:latin typeface="Consolas" panose="020B0609020204030204" pitchFamily="49" charset="0"/>
              </a:rPr>
              <a:t>relationshipTest</a:t>
            </a:r>
            <a:r>
              <a:rPr lang="en-US" altLang="ko-KR" sz="1000" dirty="0">
                <a:latin typeface="Consolas" panose="020B0609020204030204" pitchFamily="49" charset="0"/>
              </a:rPr>
              <a:t>() {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  // </a:t>
            </a:r>
            <a:r>
              <a:rPr lang="ko-KR" altLang="en-US" sz="1000" dirty="0">
                <a:latin typeface="Consolas" panose="020B0609020204030204" pitchFamily="49" charset="0"/>
              </a:rPr>
              <a:t>테스트 데이터 생성</a:t>
            </a:r>
          </a:p>
          <a:p>
            <a:r>
              <a:rPr lang="ko-KR" altLang="en-US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latin typeface="Consolas" panose="020B0609020204030204" pitchFamily="49" charset="0"/>
              </a:rPr>
              <a:t>Provider </a:t>
            </a:r>
            <a:r>
              <a:rPr lang="en-US" altLang="ko-KR" sz="1000" dirty="0" err="1">
                <a:latin typeface="Consolas" panose="020B0609020204030204" pitchFamily="49" charset="0"/>
              </a:rPr>
              <a:t>provider</a:t>
            </a:r>
            <a:r>
              <a:rPr lang="en-US" altLang="ko-KR" sz="1000" dirty="0">
                <a:latin typeface="Consolas" panose="020B0609020204030204" pitchFamily="49" charset="0"/>
              </a:rPr>
              <a:t> = new Provider();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provider.setName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ko-KR" altLang="en-US" sz="1000" dirty="0" err="1">
                <a:latin typeface="Consolas" panose="020B0609020204030204" pitchFamily="49" charset="0"/>
              </a:rPr>
              <a:t>ㅇㅇ상사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providerRepository.save</a:t>
            </a:r>
            <a:r>
              <a:rPr lang="en-US" altLang="ko-KR" sz="1000" dirty="0">
                <a:latin typeface="Consolas" panose="020B0609020204030204" pitchFamily="49" charset="0"/>
              </a:rPr>
              <a:t>(provider);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 product1 = new Product();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product1.setName("</a:t>
            </a:r>
            <a:r>
              <a:rPr lang="ko-KR" altLang="en-US" sz="1000" dirty="0">
                <a:latin typeface="Consolas" panose="020B0609020204030204" pitchFamily="49" charset="0"/>
              </a:rPr>
              <a:t>펜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product1.setPrice(2000);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product1.setStock(100);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product1.setProvider(provider);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 product2 = new Product();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product2.setName("</a:t>
            </a:r>
            <a:r>
              <a:rPr lang="ko-KR" altLang="en-US" sz="1000" dirty="0">
                <a:latin typeface="Consolas" panose="020B0609020204030204" pitchFamily="49" charset="0"/>
              </a:rPr>
              <a:t>가방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product2.setPrice(20000);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product2.setStock(200);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product2.setProvider(provider);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E8125-6F56-7EF3-0E8F-434F01AC6283}"/>
              </a:ext>
            </a:extLst>
          </p:cNvPr>
          <p:cNvSpPr txBox="1"/>
          <p:nvPr/>
        </p:nvSpPr>
        <p:spPr>
          <a:xfrm>
            <a:off x="5133605" y="1948917"/>
            <a:ext cx="5823296" cy="28623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    Product product3 = new Product();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product3.setName("</a:t>
            </a:r>
            <a:r>
              <a:rPr lang="ko-KR" altLang="en-US" sz="1000" dirty="0">
                <a:latin typeface="Consolas" panose="020B0609020204030204" pitchFamily="49" charset="0"/>
              </a:rPr>
              <a:t>노트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product3.setPrice(3000);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product3.setStock(1000);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product3.setProvider(provider);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000" dirty="0">
                <a:latin typeface="Consolas" panose="020B0609020204030204" pitchFamily="49" charset="0"/>
              </a:rPr>
              <a:t>(product1);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000" dirty="0">
                <a:latin typeface="Consolas" panose="020B0609020204030204" pitchFamily="49" charset="0"/>
              </a:rPr>
              <a:t>(product2);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000" dirty="0">
                <a:latin typeface="Consolas" panose="020B0609020204030204" pitchFamily="49" charset="0"/>
              </a:rPr>
              <a:t>(product3);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List&lt;Product&gt; products = </a:t>
            </a:r>
            <a:r>
              <a:rPr lang="en-US" altLang="ko-KR" sz="1000" dirty="0" err="1">
                <a:latin typeface="Consolas" panose="020B0609020204030204" pitchFamily="49" charset="0"/>
              </a:rPr>
              <a:t>providerRepository.findById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provider.getId</a:t>
            </a:r>
            <a:r>
              <a:rPr lang="en-US" altLang="ko-KR" sz="1000" dirty="0">
                <a:latin typeface="Consolas" panose="020B0609020204030204" pitchFamily="49" charset="0"/>
              </a:rPr>
              <a:t>()).get()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   .</a:t>
            </a:r>
            <a:r>
              <a:rPr lang="en-US" altLang="ko-KR" sz="1000" dirty="0" err="1">
                <a:latin typeface="Consolas" panose="020B0609020204030204" pitchFamily="49" charset="0"/>
              </a:rPr>
              <a:t>getProductList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for(Product </a:t>
            </a:r>
            <a:r>
              <a:rPr lang="en-US" altLang="ko-KR" sz="1000" dirty="0" err="1">
                <a:latin typeface="Consolas" panose="020B0609020204030204" pitchFamily="49" charset="0"/>
              </a:rPr>
              <a:t>product</a:t>
            </a:r>
            <a:r>
              <a:rPr lang="en-US" altLang="ko-KR" sz="1000" dirty="0">
                <a:latin typeface="Consolas" panose="020B0609020204030204" pitchFamily="49" charset="0"/>
              </a:rPr>
              <a:t> : products)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000" dirty="0">
                <a:latin typeface="Consolas" panose="020B0609020204030204" pitchFamily="49" charset="0"/>
              </a:rPr>
              <a:t>(product);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A4B780-D4D2-3DDA-7F37-319A81B58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961" y="2100242"/>
            <a:ext cx="2695389" cy="1229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35283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9.4.2 </a:t>
            </a:r>
            <a:r>
              <a:rPr lang="ko-KR" altLang="en-US" sz="1400" b="1" dirty="0">
                <a:solidFill>
                  <a:srgbClr val="7030A0"/>
                </a:solidFill>
              </a:rPr>
              <a:t>다대일 양방향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3307" y="2324780"/>
            <a:ext cx="4060307" cy="635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 err="1">
                <a:latin typeface="Consolas"/>
              </a:rPr>
              <a:t>provider.getProductList.add</a:t>
            </a:r>
            <a:r>
              <a:rPr lang="en-US" altLang="ko-KR" sz="1200" dirty="0">
                <a:latin typeface="Consolas"/>
              </a:rPr>
              <a:t>(product1); 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  <a:latin typeface="Consolas"/>
              </a:rPr>
              <a:t>무시</a:t>
            </a:r>
            <a:endParaRPr lang="ko-KR" altLang="en-US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 err="1">
                <a:latin typeface="Consolas"/>
              </a:rPr>
              <a:t>provider.getProductList.add</a:t>
            </a:r>
            <a:r>
              <a:rPr lang="en-US" altLang="ko-KR" sz="1200" dirty="0">
                <a:latin typeface="Consolas"/>
              </a:rPr>
              <a:t>(product2); 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  <a:latin typeface="Consolas"/>
              </a:rPr>
              <a:t>무시</a:t>
            </a:r>
            <a:endParaRPr lang="ko-KR" altLang="en-US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 err="1">
                <a:latin typeface="Consolas"/>
              </a:rPr>
              <a:t>provider.getProductList.add</a:t>
            </a:r>
            <a:r>
              <a:rPr lang="en-US" altLang="ko-KR" sz="1200" dirty="0">
                <a:latin typeface="Consolas"/>
              </a:rPr>
              <a:t>(product3); 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  <a:latin typeface="Consolas"/>
              </a:rPr>
              <a:t>무시</a:t>
            </a:r>
            <a:endParaRPr lang="en-US" altLang="ko-KR" sz="1200" dirty="0">
              <a:solidFill>
                <a:srgbClr val="FF0000"/>
              </a:solidFill>
              <a:latin typeface="Consola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3307" y="1295266"/>
            <a:ext cx="8114742" cy="90310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Consolas"/>
              </a:rPr>
              <a:t>만약 앞의 예제에서 테스트 데이터를 생성하는 방식이 아니라 </a:t>
            </a:r>
            <a:r>
              <a:rPr lang="en-US" altLang="ko-KR" sz="1200">
                <a:latin typeface="Consolas"/>
              </a:rPr>
              <a:t>Provider</a:t>
            </a:r>
            <a:r>
              <a:rPr lang="ko-KR" altLang="en-US" sz="1200">
                <a:latin typeface="Consolas"/>
              </a:rPr>
              <a:t>엔티티에 정의한 </a:t>
            </a:r>
            <a:r>
              <a:rPr lang="en-US" altLang="ko-KR" sz="1200">
                <a:latin typeface="Consolas"/>
              </a:rPr>
              <a:t>productList </a:t>
            </a:r>
            <a:r>
              <a:rPr lang="ko-KR" altLang="en-US" sz="1200">
                <a:latin typeface="Consolas"/>
              </a:rPr>
              <a:t>필드에 아래와 같이 </a:t>
            </a:r>
            <a:r>
              <a:rPr lang="en-US" altLang="ko-KR" sz="1200">
                <a:latin typeface="Consolas"/>
              </a:rPr>
              <a:t>Product</a:t>
            </a:r>
            <a:r>
              <a:rPr lang="ko-KR" altLang="en-US" sz="1200">
                <a:latin typeface="Consolas"/>
              </a:rPr>
              <a:t>엔티티를 추가하는 방식으로 데이터베이스에 레코드를 저장하게 되면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Provider </a:t>
            </a: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엔티티 클래스는 연관관계의 주인이 아니기 때문에 해당 데이터는 데이터베이스에 반영되지 않는다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8916" y="2324780"/>
            <a:ext cx="4295185" cy="42473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dirty="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provider0_.id as id1_2_0_,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provider0_.created_at as created_2_2_0_,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provider0_.updated_at as updated_3_2_0_,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provider0_.name as name4_2_0_,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productlis1_.provider_id as provider7_0_1_,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productlis1_.number as number1_0_1_,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productlis1_.number as number1_0_2_,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productlis1_.created_at as created_2_0_2_,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productlis1_.updated_at as updated_3_0_2_,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productlis1_.name as name4_0_2_,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productlis1_.price as price5_0_2_,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productlis1_.provider_id as provider7_0_2_,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productlis1_.stock as stock6_0_2_,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productdet2_.id as id1_1_3_,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productdet2_.created_at as created_2_1_3_,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productdet2_.updated_at as updated_3_1_3_,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productdet2_.description as descript4_1_3_,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productdet2_.product_number as product_5_1_3_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from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 provider0_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product productlis1_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    on provider0_.id=productlis1_.provider_id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</a:t>
            </a:r>
            <a:r>
              <a:rPr lang="en-US" altLang="ko-KR" sz="900" dirty="0" err="1">
                <a:latin typeface="Consolas"/>
              </a:rPr>
              <a:t>product_detail</a:t>
            </a:r>
            <a:r>
              <a:rPr lang="en-US" altLang="ko-KR" sz="900" dirty="0">
                <a:latin typeface="Consolas"/>
              </a:rPr>
              <a:t> productdet2_ 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    on productlis1_.number=productdet2_.product_number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900" dirty="0">
                <a:latin typeface="Consolas"/>
              </a:rPr>
              <a:t>        provider0_.id=?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54857" y="3251000"/>
            <a:ext cx="4060308" cy="89236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Consolas"/>
              </a:rPr>
              <a:t>38~43</a:t>
            </a:r>
            <a:r>
              <a:rPr lang="ko-KR" altLang="en-US" sz="1200">
                <a:latin typeface="Consolas"/>
              </a:rPr>
              <a:t>번 줄에서는 </a:t>
            </a:r>
            <a:r>
              <a:rPr lang="en-US" altLang="ko-KR" sz="1200">
                <a:latin typeface="Consolas"/>
              </a:rPr>
              <a:t>ProviderRepository</a:t>
            </a:r>
            <a:r>
              <a:rPr lang="ko-KR" altLang="en-US" sz="1200">
                <a:latin typeface="Consolas"/>
              </a:rPr>
              <a:t>를 통해 연관관계가 매핑 된 </a:t>
            </a:r>
            <a:r>
              <a:rPr lang="en-US" altLang="ko-KR" sz="1200">
                <a:latin typeface="Consolas"/>
              </a:rPr>
              <a:t>Product </a:t>
            </a:r>
            <a:r>
              <a:rPr lang="ko-KR" altLang="en-US" sz="1200">
                <a:latin typeface="Consolas"/>
              </a:rPr>
              <a:t>리스트를 가져와 출력한다</a:t>
            </a:r>
            <a:r>
              <a:rPr lang="en-US" altLang="ko-KR" sz="1200">
                <a:latin typeface="Consolas"/>
              </a:rPr>
              <a:t>. </a:t>
            </a:r>
            <a:r>
              <a:rPr lang="ko-KR" altLang="en-US" sz="1200">
                <a:latin typeface="Consolas"/>
              </a:rPr>
              <a:t>이때 생성되는 </a:t>
            </a:r>
            <a:r>
              <a:rPr lang="en-US" altLang="ko-KR" sz="1200">
                <a:latin typeface="Consolas"/>
              </a:rPr>
              <a:t>select</a:t>
            </a:r>
            <a:r>
              <a:rPr lang="ko-KR" altLang="en-US" sz="1200">
                <a:latin typeface="Consolas"/>
              </a:rPr>
              <a:t>쿼리는 다음과 같다</a:t>
            </a:r>
            <a:r>
              <a:rPr lang="en-US" altLang="ko-KR" sz="1200">
                <a:latin typeface="Consola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343" y="2960370"/>
            <a:ext cx="4224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productRepository</a:t>
            </a:r>
            <a:r>
              <a:rPr lang="ko-KR" altLang="en-US" sz="1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가 </a:t>
            </a:r>
            <a:r>
              <a:rPr lang="ko-KR" altLang="en-US" sz="10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메인이기</a:t>
            </a:r>
            <a:r>
              <a:rPr lang="ko-KR" altLang="en-US" sz="1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 때문에 </a:t>
            </a:r>
            <a:r>
              <a:rPr lang="en-US" altLang="ko-KR" sz="1000" dirty="0" smtClean="0">
                <a:solidFill>
                  <a:srgbClr val="92D050"/>
                </a:solidFill>
                <a:latin typeface="Consolas"/>
              </a:rPr>
              <a:t>provider</a:t>
            </a:r>
            <a:r>
              <a:rPr lang="ko-KR" altLang="en-US" sz="1000" dirty="0" smtClean="0">
                <a:solidFill>
                  <a:srgbClr val="92D050"/>
                </a:solidFill>
                <a:latin typeface="Consolas"/>
              </a:rPr>
              <a:t>사용하면 </a:t>
            </a:r>
            <a:r>
              <a:rPr lang="ko-KR" altLang="en-US" sz="1000" dirty="0" err="1" smtClean="0">
                <a:solidFill>
                  <a:srgbClr val="92D050"/>
                </a:solidFill>
                <a:latin typeface="Consolas"/>
              </a:rPr>
              <a:t>에러남</a:t>
            </a:r>
            <a:r>
              <a:rPr lang="ko-KR" altLang="en-US" sz="10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08 Spring Data JPA </a:t>
            </a:r>
            <a:r>
              <a:rPr lang="ko-KR" altLang="en-US" sz="2400" b="1">
                <a:solidFill>
                  <a:srgbClr val="7030A0"/>
                </a:solidFill>
              </a:rPr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8.1 </a:t>
            </a:r>
            <a:r>
              <a:rPr lang="ko-KR" altLang="en-US" sz="1400" b="1">
                <a:solidFill>
                  <a:srgbClr val="7030A0"/>
                </a:solidFill>
              </a:rPr>
              <a:t>프로젝트 생성</a:t>
            </a:r>
            <a:endParaRPr lang="ko-KR" altLang="en-US" sz="1400" b="1"/>
          </a:p>
        </p:txBody>
      </p:sp>
      <p:sp>
        <p:nvSpPr>
          <p:cNvPr id="11" name="TextBox 10"/>
          <p:cNvSpPr txBox="1"/>
          <p:nvPr/>
        </p:nvSpPr>
        <p:spPr>
          <a:xfrm>
            <a:off x="1206417" y="1327135"/>
            <a:ext cx="6705598" cy="48526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 b="1">
                <a:solidFill>
                  <a:srgbClr val="FF0000"/>
                </a:solidFill>
              </a:rPr>
              <a:t>Product savedProduct = productRepository.save(product);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>
                <a:solidFill>
                  <a:srgbClr val="0000FF"/>
                </a:solidFill>
              </a:rPr>
              <a:t>LOGGER.info("[saveProduct] savedProduct : {}", savedProduct);</a:t>
            </a:r>
            <a:endParaRPr lang="en-US" altLang="ko-KR" sz="1200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ProductResponseDto productResponseDto = new ProductResponseDto();</a:t>
            </a:r>
          </a:p>
          <a:p>
            <a:pPr lvl="0">
              <a:defRPr/>
            </a:pPr>
            <a:r>
              <a:rPr lang="en-US" altLang="ko-KR" sz="1200"/>
              <a:t>        productResponseDto.setNumber(savedProduct.getNumber());</a:t>
            </a:r>
          </a:p>
          <a:p>
            <a:pPr lvl="0">
              <a:defRPr/>
            </a:pPr>
            <a:r>
              <a:rPr lang="en-US" altLang="ko-KR" sz="1200"/>
              <a:t>        productResponseDto.setName(savedProduct.getName());</a:t>
            </a:r>
          </a:p>
          <a:p>
            <a:pPr lvl="0">
              <a:defRPr/>
            </a:pPr>
            <a:r>
              <a:rPr lang="en-US" altLang="ko-KR" sz="1200"/>
              <a:t>        productResponseDto.setPrice(savedProduct.getPrice());</a:t>
            </a:r>
          </a:p>
          <a:p>
            <a:pPr lvl="0">
              <a:defRPr/>
            </a:pPr>
            <a:r>
              <a:rPr lang="en-US" altLang="ko-KR" sz="1200"/>
              <a:t>        productResponseDto.setStock(savedProduct.getStock());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return productResponseDto;</a:t>
            </a:r>
          </a:p>
          <a:p>
            <a:pPr lvl="0">
              <a:defRPr/>
            </a:pPr>
            <a:r>
              <a:rPr lang="en-US" altLang="ko-KR" sz="1200"/>
              <a:t>    }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@Override</a:t>
            </a:r>
          </a:p>
          <a:p>
            <a:pPr lvl="0">
              <a:defRPr/>
            </a:pPr>
            <a:r>
              <a:rPr lang="en-US" altLang="ko-KR" sz="1200"/>
              <a:t>    public ProductResponseDto changeProductName(Long number, String name) {</a:t>
            </a:r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 b="1">
                <a:solidFill>
                  <a:srgbClr val="FF0000"/>
                </a:solidFill>
              </a:rPr>
              <a:t>Product foundProduct = productRepository.findById(number).get();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</a:t>
            </a:r>
            <a:r>
              <a:rPr lang="en-US" altLang="ko-KR" sz="1200" b="1">
                <a:solidFill>
                  <a:srgbClr val="FF0000"/>
                </a:solidFill>
              </a:rPr>
              <a:t> foundProduct.setName(name);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</a:t>
            </a:r>
            <a:r>
              <a:rPr lang="en-US" altLang="ko-KR" sz="1200" b="1">
                <a:solidFill>
                  <a:srgbClr val="FF0000"/>
                </a:solidFill>
              </a:rPr>
              <a:t>Product changedProduct = productRepository.save(foundProduct);</a:t>
            </a:r>
            <a:endParaRPr lang="en-US" altLang="ko-KR" sz="1200"/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ProductResponseDto productResponseDto = new ProductResponseDto();</a:t>
            </a:r>
          </a:p>
          <a:p>
            <a:pPr lvl="0">
              <a:defRPr/>
            </a:pPr>
            <a:r>
              <a:rPr lang="en-US" altLang="ko-KR" sz="1200"/>
              <a:t>        productResponseDto.setNumber(changedProduct.getNumber());</a:t>
            </a:r>
          </a:p>
          <a:p>
            <a:pPr lvl="0">
              <a:defRPr/>
            </a:pPr>
            <a:r>
              <a:rPr lang="en-US" altLang="ko-KR" sz="1200"/>
              <a:t>        productResponseDto.setName(changedProduct.getName());</a:t>
            </a:r>
          </a:p>
          <a:p>
            <a:pPr lvl="0">
              <a:defRPr/>
            </a:pPr>
            <a:r>
              <a:rPr lang="en-US" altLang="ko-KR" sz="1200"/>
              <a:t>        productResponseDto.setPrice(changedProduct.getPrice());</a:t>
            </a:r>
          </a:p>
          <a:p>
            <a:pPr lvl="0">
              <a:defRPr/>
            </a:pPr>
            <a:r>
              <a:rPr lang="en-US" altLang="ko-KR" sz="1200"/>
              <a:t>        productResponseDto.setStock(changedProduct.getStock());</a:t>
            </a:r>
          </a:p>
          <a:p>
            <a:pPr lvl="0">
              <a:defRPr/>
            </a:pP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    return productResponseDto;</a:t>
            </a:r>
          </a:p>
          <a:p>
            <a:pPr lvl="0">
              <a:defRPr/>
            </a:pPr>
            <a:r>
              <a:rPr lang="en-US" altLang="ko-KR" sz="1200"/>
              <a:t>    }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6614499" y="4984424"/>
            <a:ext cx="4440766" cy="1004896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    @Override</a:t>
            </a:r>
          </a:p>
          <a:p>
            <a:pPr lvl="0">
              <a:defRPr/>
            </a:pPr>
            <a:r>
              <a:rPr lang="en-US" altLang="ko-KR" sz="1200"/>
              <a:t>    public void deleteProduct(Long number) {</a:t>
            </a:r>
          </a:p>
          <a:p>
            <a:pPr lvl="0">
              <a:defRPr/>
            </a:pPr>
            <a:r>
              <a:rPr lang="en-US" altLang="ko-KR" sz="1200"/>
              <a:t>       </a:t>
            </a:r>
            <a:r>
              <a:rPr lang="en-US" altLang="ko-KR" sz="1200" b="1">
                <a:solidFill>
                  <a:srgbClr val="FF0000"/>
                </a:solidFill>
              </a:rPr>
              <a:t> productRepository.deleteById(number);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    }</a:t>
            </a:r>
          </a:p>
          <a:p>
            <a:pPr lvl="0">
              <a:defRPr/>
            </a:pPr>
            <a:r>
              <a:rPr lang="en-US" altLang="ko-KR" sz="120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0163" y="1194957"/>
            <a:ext cx="2444876" cy="7620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9.4.3 </a:t>
            </a:r>
            <a:r>
              <a:rPr lang="ko-KR" altLang="en-US" sz="1400" b="1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4231" y="1383411"/>
            <a:ext cx="9665726" cy="918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4231" y="2422003"/>
            <a:ext cx="6826601" cy="3499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6985" y="5488877"/>
            <a:ext cx="81068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chemeClr val="tx1">
                    <a:lumMod val="50000"/>
                    <a:lumOff val="50000"/>
                  </a:schemeClr>
                </a:solidFill>
              </a:rPr>
              <a:t>정보변경일자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31677" y="4969023"/>
            <a:ext cx="1655747" cy="2225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직사각형 15"/>
          <p:cNvSpPr/>
          <p:nvPr/>
        </p:nvSpPr>
        <p:spPr>
          <a:xfrm>
            <a:off x="6343561" y="4600041"/>
            <a:ext cx="1655747" cy="222547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9.4.3 </a:t>
            </a:r>
            <a:r>
              <a:rPr lang="ko-KR" altLang="en-US" sz="1400" b="1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2282" y="1349074"/>
            <a:ext cx="8225303" cy="454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64407" y="1904922"/>
            <a:ext cx="4628872" cy="39415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@Entity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@Getter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@Setter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NoArgsConstructor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ToString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EqualsAndHashCode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@Table(name = "category")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class Category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@Id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GeneratedValue</a:t>
            </a:r>
            <a:r>
              <a:rPr lang="en-US" altLang="ko-KR" sz="1100" dirty="0">
                <a:latin typeface="Consolas"/>
              </a:rPr>
              <a:t>(strategy = </a:t>
            </a:r>
            <a:r>
              <a:rPr lang="en-US" altLang="ko-KR" sz="1100" dirty="0" err="1">
                <a:latin typeface="Consolas"/>
              </a:rPr>
              <a:t>GenerationType.IDENTITY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Long id;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@Column(unique = true)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String code;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String name;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OneToMany</a:t>
            </a:r>
            <a:r>
              <a:rPr lang="en-US" altLang="ko-KR" sz="1100" dirty="0">
                <a:latin typeface="Consolas"/>
              </a:rPr>
              <a:t>(fetch = </a:t>
            </a:r>
            <a:r>
              <a:rPr lang="en-US" altLang="ko-KR" sz="1100" dirty="0" err="1">
                <a:latin typeface="Consolas"/>
              </a:rPr>
              <a:t>FetchType.EAGER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 @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JoinColumn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(name = "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category_id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")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List&lt;Product&gt; products = new </a:t>
            </a:r>
            <a:r>
              <a:rPr lang="en-US" altLang="ko-KR" sz="1100" dirty="0" err="1">
                <a:latin typeface="Consolas"/>
              </a:rPr>
              <a:t>ArrayList</a:t>
            </a:r>
            <a:r>
              <a:rPr lang="en-US" altLang="ko-KR" sz="1100" dirty="0">
                <a:latin typeface="Consolas"/>
              </a:rPr>
              <a:t>&lt;&gt;();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8007" y="2079746"/>
            <a:ext cx="2279767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719486" y="2490709"/>
            <a:ext cx="5415902" cy="8257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latin typeface="Consolas"/>
              </a:rPr>
              <a:t>이같이 상품 분류 엔티티 클래스를 생성하고 애플리케이션을 실행하면 아래와 같이 상품 분류</a:t>
            </a:r>
            <a:r>
              <a:rPr lang="en-US" altLang="ko-KR" sz="1100">
                <a:latin typeface="Consolas"/>
              </a:rPr>
              <a:t>(category) </a:t>
            </a:r>
            <a:r>
              <a:rPr lang="ko-KR" altLang="en-US" sz="1100">
                <a:latin typeface="Consolas"/>
              </a:rPr>
              <a:t>테이블이 생성되고 상품</a:t>
            </a:r>
            <a:r>
              <a:rPr lang="en-US" altLang="ko-KR" sz="1100">
                <a:latin typeface="Consolas"/>
              </a:rPr>
              <a:t>(product)</a:t>
            </a:r>
            <a:r>
              <a:rPr lang="ko-KR" altLang="en-US" sz="1100">
                <a:latin typeface="Consolas"/>
              </a:rPr>
              <a:t> 테이블에 외래키가 추가되는 것을 확인할 수 있다</a:t>
            </a:r>
            <a:r>
              <a:rPr lang="en-US" altLang="ko-KR" sz="1100">
                <a:latin typeface="Consolas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11692" y="3664198"/>
            <a:ext cx="5323695" cy="2100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곱셈 기호 15"/>
          <p:cNvSpPr/>
          <p:nvPr/>
        </p:nvSpPr>
        <p:spPr>
          <a:xfrm>
            <a:off x="5886717" y="5796897"/>
            <a:ext cx="142430" cy="186939"/>
          </a:xfrm>
          <a:prstGeom prst="mathMultiply">
            <a:avLst>
              <a:gd name="adj1" fmla="val 2352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3964712" y="5163140"/>
            <a:ext cx="1836835" cy="721419"/>
          </a:xfrm>
          <a:custGeom>
            <a:avLst/>
            <a:gdLst>
              <a:gd name="connsiteX0" fmla="*/ -5160 w 1836835"/>
              <a:gd name="connsiteY0" fmla="*/ 46234 h 721419"/>
              <a:gd name="connsiteX1" fmla="*/ 546755 w 1836835"/>
              <a:gd name="connsiteY1" fmla="*/ 37332 h 721419"/>
              <a:gd name="connsiteX2" fmla="*/ 1294513 w 1836835"/>
              <a:gd name="connsiteY2" fmla="*/ 55135 h 721419"/>
              <a:gd name="connsiteX3" fmla="*/ 1837526 w 1836835"/>
              <a:gd name="connsiteY3" fmla="*/ 722776 h 72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6835" h="721419">
                <a:moveTo>
                  <a:pt x="-5160" y="46234"/>
                </a:moveTo>
                <a:cubicBezTo>
                  <a:pt x="86825" y="44749"/>
                  <a:pt x="330143" y="35848"/>
                  <a:pt x="546755" y="37332"/>
                </a:cubicBezTo>
                <a:cubicBezTo>
                  <a:pt x="763367" y="38815"/>
                  <a:pt x="1079384" y="-59106"/>
                  <a:pt x="1294513" y="55135"/>
                </a:cubicBezTo>
                <a:cubicBezTo>
                  <a:pt x="1509641" y="169375"/>
                  <a:pt x="1747023" y="611502"/>
                  <a:pt x="1837526" y="722776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1611171" y="3417977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92D050"/>
                </a:solidFill>
              </a:rPr>
              <a:t>자동으로 입력되는 코드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6111" y="4116684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92D050"/>
                </a:solidFill>
              </a:rPr>
              <a:t>직접입력가능</a:t>
            </a:r>
            <a:r>
              <a:rPr lang="en-US" altLang="ko-KR" sz="1000" dirty="0" smtClean="0">
                <a:solidFill>
                  <a:srgbClr val="92D050"/>
                </a:solidFill>
              </a:rPr>
              <a:t>(</a:t>
            </a:r>
            <a:r>
              <a:rPr lang="ko-KR" altLang="en-US" sz="1000" dirty="0" smtClean="0">
                <a:solidFill>
                  <a:srgbClr val="92D050"/>
                </a:solidFill>
              </a:rPr>
              <a:t>유니크</a:t>
            </a:r>
            <a:r>
              <a:rPr lang="en-US" altLang="ko-KR" sz="1000" dirty="0" smtClean="0">
                <a:solidFill>
                  <a:srgbClr val="92D050"/>
                </a:solidFill>
              </a:rPr>
              <a:t>)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9.4.3 </a:t>
            </a:r>
            <a:r>
              <a:rPr lang="ko-KR" altLang="en-US" sz="1400" b="1" dirty="0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A9AD16-0AF2-7899-E95D-CCAD8783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53" y="1466602"/>
            <a:ext cx="9409082" cy="3285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4ABA03-64F4-577B-ED6F-F267673825AF}"/>
              </a:ext>
            </a:extLst>
          </p:cNvPr>
          <p:cNvSpPr/>
          <p:nvPr/>
        </p:nvSpPr>
        <p:spPr>
          <a:xfrm>
            <a:off x="3385099" y="4523551"/>
            <a:ext cx="5328954" cy="1858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26133-24F7-634C-4C0D-EA651DBCB412}"/>
              </a:ext>
            </a:extLst>
          </p:cNvPr>
          <p:cNvSpPr txBox="1"/>
          <p:nvPr/>
        </p:nvSpPr>
        <p:spPr>
          <a:xfrm>
            <a:off x="4771836" y="5032228"/>
            <a:ext cx="394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category </a:t>
            </a:r>
            <a:r>
              <a:rPr lang="ko-KR" altLang="en-US" sz="1200" b="1" dirty="0">
                <a:solidFill>
                  <a:srgbClr val="FF0000"/>
                </a:solidFill>
              </a:rPr>
              <a:t>엔티티에 외래키가 생기지 않고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many</a:t>
            </a:r>
            <a:r>
              <a:rPr lang="ko-KR" altLang="en-US" sz="1200" b="1" dirty="0">
                <a:solidFill>
                  <a:srgbClr val="FF0000"/>
                </a:solidFill>
              </a:rPr>
              <a:t>측 엔티티 </a:t>
            </a:r>
            <a:r>
              <a:rPr lang="en-US" altLang="ko-KR" sz="1200" b="1" dirty="0">
                <a:solidFill>
                  <a:srgbClr val="FF0000"/>
                </a:solidFill>
              </a:rPr>
              <a:t>product </a:t>
            </a:r>
            <a:r>
              <a:rPr lang="ko-KR" altLang="en-US" sz="1200" b="1" dirty="0">
                <a:solidFill>
                  <a:srgbClr val="FF0000"/>
                </a:solidFill>
              </a:rPr>
              <a:t>엔티티에 생긴다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0B4463E-1124-E9B8-34ED-793B63EF54D2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972493" y="4650723"/>
            <a:ext cx="799343" cy="612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394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9.4.3 </a:t>
            </a:r>
            <a:r>
              <a:rPr lang="ko-KR" altLang="en-US" sz="1400" b="1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14450" y="1433160"/>
            <a:ext cx="9536905" cy="2102202"/>
            <a:chOff x="1398939" y="1433160"/>
            <a:chExt cx="9180955" cy="21022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98939" y="1433160"/>
              <a:ext cx="9180955" cy="21022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2759761" y="2092004"/>
              <a:ext cx="504933" cy="184666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bg2">
                      <a:lumMod val="50000"/>
                    </a:schemeClr>
                  </a:solidFill>
                </a:rPr>
                <a:t>전략이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98939" y="3823939"/>
            <a:ext cx="709776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interface CategoryRepository extends JpaRepository&lt;Category, Long&gt;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6418" y="3844735"/>
            <a:ext cx="2444876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직선 연결선 11"/>
          <p:cNvCxnSpPr/>
          <p:nvPr/>
        </p:nvCxnSpPr>
        <p:spPr>
          <a:xfrm>
            <a:off x="6549996" y="2803377"/>
            <a:ext cx="4059252" cy="89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36674" y="3117081"/>
            <a:ext cx="9190377" cy="353"/>
          </a:xfrm>
          <a:prstGeom prst="line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9.4.3 </a:t>
            </a:r>
            <a:r>
              <a:rPr lang="ko-KR" altLang="en-US" sz="1400" b="1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0380" y="1939048"/>
            <a:ext cx="4749851" cy="36009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SpringBootTest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class </a:t>
            </a:r>
            <a:r>
              <a:rPr lang="en-US" altLang="ko-KR" sz="1200" dirty="0" err="1">
                <a:latin typeface="Consolas"/>
              </a:rPr>
              <a:t>CategoryRepositoryTest</a:t>
            </a:r>
            <a:r>
              <a:rPr lang="en-US" altLang="ko-KR" sz="12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Autowired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ProductRepository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productRepository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Autowired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CategoryRepository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categoryRepository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@Test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void </a:t>
            </a:r>
            <a:r>
              <a:rPr lang="en-US" altLang="ko-KR" sz="1200" dirty="0" err="1">
                <a:latin typeface="Consolas"/>
              </a:rPr>
              <a:t>relationshipTest</a:t>
            </a:r>
            <a:r>
              <a:rPr lang="en-US" altLang="ko-KR" sz="1200" dirty="0">
                <a:latin typeface="Consolas"/>
              </a:rPr>
              <a:t>(){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// </a:t>
            </a:r>
            <a:r>
              <a:rPr lang="ko-KR" altLang="en-US" sz="1200" dirty="0">
                <a:latin typeface="Consolas"/>
              </a:rPr>
              <a:t>테스트 데이터 생성</a:t>
            </a:r>
          </a:p>
          <a:p>
            <a:pPr lvl="0">
              <a:defRPr/>
            </a:pPr>
            <a:r>
              <a:rPr lang="ko-KR" altLang="en-US" sz="1200" dirty="0">
                <a:latin typeface="Consolas"/>
              </a:rPr>
              <a:t>        </a:t>
            </a:r>
            <a:r>
              <a:rPr lang="en-US" altLang="ko-KR" sz="1200" dirty="0">
                <a:latin typeface="Consolas"/>
              </a:rPr>
              <a:t>Product </a:t>
            </a:r>
            <a:r>
              <a:rPr lang="en-US" altLang="ko-KR" sz="1200" dirty="0" err="1">
                <a:latin typeface="Consolas"/>
              </a:rPr>
              <a:t>product</a:t>
            </a:r>
            <a:r>
              <a:rPr lang="en-US" altLang="ko-KR" sz="1200" dirty="0">
                <a:latin typeface="Consolas"/>
              </a:rPr>
              <a:t> = new Product();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product.setName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펜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product.setPrice</a:t>
            </a:r>
            <a:r>
              <a:rPr lang="en-US" altLang="ko-KR" sz="1200" dirty="0">
                <a:latin typeface="Consolas"/>
              </a:rPr>
              <a:t>(2000);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product.setStock</a:t>
            </a:r>
            <a:r>
              <a:rPr lang="en-US" altLang="ko-KR" sz="1200" dirty="0">
                <a:latin typeface="Consolas"/>
              </a:rPr>
              <a:t>(100);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productRepository.save</a:t>
            </a:r>
            <a:r>
              <a:rPr lang="en-US" altLang="ko-KR" sz="1200" dirty="0">
                <a:latin typeface="Consolas"/>
              </a:rPr>
              <a:t>(product);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7233" y="1317966"/>
            <a:ext cx="4070360" cy="449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580629" y="2934887"/>
            <a:ext cx="7435159" cy="282583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        Category </a:t>
            </a:r>
            <a:r>
              <a:rPr lang="en-US" altLang="ko-KR" sz="1200" dirty="0" err="1">
                <a:latin typeface="Consolas"/>
              </a:rPr>
              <a:t>category</a:t>
            </a:r>
            <a:r>
              <a:rPr lang="en-US" altLang="ko-KR" sz="1200" dirty="0">
                <a:latin typeface="Consolas"/>
              </a:rPr>
              <a:t> = new Category();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category.setCode</a:t>
            </a:r>
            <a:r>
              <a:rPr lang="en-US" altLang="ko-KR" sz="1200" dirty="0">
                <a:latin typeface="Consolas"/>
              </a:rPr>
              <a:t>("S1");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category.setName</a:t>
            </a:r>
            <a:r>
              <a:rPr lang="en-US" altLang="ko-KR" sz="1200" dirty="0">
                <a:latin typeface="Consolas"/>
              </a:rPr>
              <a:t>("</a:t>
            </a:r>
            <a:r>
              <a:rPr lang="ko-KR" altLang="en-US" sz="1200" dirty="0">
                <a:latin typeface="Consolas"/>
              </a:rPr>
              <a:t>도서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/>
              </a:rPr>
              <a:t>category.getProducts</a:t>
            </a:r>
            <a:r>
              <a:rPr lang="en-US" altLang="ko-KR" sz="1200" dirty="0">
                <a:solidFill>
                  <a:srgbClr val="FF0000"/>
                </a:solidFill>
                <a:latin typeface="Consolas"/>
              </a:rPr>
              <a:t>().add(product);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categoryRepository.save</a:t>
            </a:r>
            <a:r>
              <a:rPr lang="en-US" altLang="ko-KR" sz="1200" dirty="0">
                <a:latin typeface="Consolas"/>
              </a:rPr>
              <a:t>(category);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// </a:t>
            </a:r>
            <a:r>
              <a:rPr lang="ko-KR" altLang="en-US" sz="1200" dirty="0">
                <a:latin typeface="Consolas"/>
              </a:rPr>
              <a:t>테스트 코드</a:t>
            </a:r>
          </a:p>
          <a:p>
            <a:pPr lvl="0">
              <a:defRPr/>
            </a:pPr>
            <a:r>
              <a:rPr lang="ko-KR" altLang="en-US" sz="1200" dirty="0">
                <a:latin typeface="Consolas"/>
              </a:rPr>
              <a:t>        </a:t>
            </a:r>
            <a:r>
              <a:rPr lang="en-US" altLang="ko-KR" sz="1200" dirty="0">
                <a:latin typeface="Consolas"/>
              </a:rPr>
              <a:t>List&lt;Product&gt; products = </a:t>
            </a:r>
            <a:r>
              <a:rPr lang="en-US" altLang="ko-KR" sz="1200" dirty="0" err="1">
                <a:latin typeface="Consolas"/>
              </a:rPr>
              <a:t>categoryRepository.findById</a:t>
            </a:r>
            <a:r>
              <a:rPr lang="en-US" altLang="ko-KR" sz="1200" dirty="0">
                <a:latin typeface="Consolas"/>
              </a:rPr>
              <a:t>(1L).get().</a:t>
            </a:r>
            <a:r>
              <a:rPr lang="en-US" altLang="ko-KR" sz="1200" dirty="0" err="1">
                <a:latin typeface="Consolas"/>
              </a:rPr>
              <a:t>getProducts</a:t>
            </a:r>
            <a:r>
              <a:rPr lang="en-US" altLang="ko-KR" sz="12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for(Product </a:t>
            </a:r>
            <a:r>
              <a:rPr lang="en-US" altLang="ko-KR" sz="1200" dirty="0" err="1">
                <a:latin typeface="Consolas"/>
              </a:rPr>
              <a:t>foundProduct</a:t>
            </a:r>
            <a:r>
              <a:rPr lang="en-US" altLang="ko-KR" sz="1200" dirty="0">
                <a:latin typeface="Consolas"/>
              </a:rPr>
              <a:t> : products){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    </a:t>
            </a:r>
            <a:r>
              <a:rPr lang="en-US" altLang="ko-KR" sz="1200" dirty="0" err="1">
                <a:latin typeface="Consolas"/>
              </a:rPr>
              <a:t>System.out.println</a:t>
            </a:r>
            <a:r>
              <a:rPr lang="en-US" altLang="ko-KR" sz="1200" dirty="0">
                <a:latin typeface="Consolas"/>
              </a:rPr>
              <a:t>(product);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0702" y="1736727"/>
            <a:ext cx="2648086" cy="800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9.4.3 </a:t>
            </a:r>
            <a:r>
              <a:rPr lang="ko-KR" altLang="en-US" sz="1400" b="1" dirty="0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51D64-6A3F-F345-FA7B-2556DA9CF932}"/>
              </a:ext>
            </a:extLst>
          </p:cNvPr>
          <p:cNvSpPr txBox="1"/>
          <p:nvPr/>
        </p:nvSpPr>
        <p:spPr>
          <a:xfrm>
            <a:off x="1419808" y="2363586"/>
            <a:ext cx="5273886" cy="364715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insert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into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product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(</a:t>
            </a:r>
            <a:r>
              <a:rPr lang="en-US" altLang="ko-KR" sz="1100" dirty="0" err="1">
                <a:latin typeface="Consolas" panose="020B0609020204030204" pitchFamily="49" charset="0"/>
              </a:rPr>
              <a:t>created_at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updated_at</a:t>
            </a:r>
            <a:r>
              <a:rPr lang="en-US" altLang="ko-KR" sz="1100" dirty="0">
                <a:latin typeface="Consolas" panose="020B0609020204030204" pitchFamily="49" charset="0"/>
              </a:rPr>
              <a:t>, name, price, </a:t>
            </a:r>
            <a:r>
              <a:rPr lang="en-US" altLang="ko-KR" sz="1100" dirty="0" err="1">
                <a:latin typeface="Consolas" panose="020B0609020204030204" pitchFamily="49" charset="0"/>
              </a:rPr>
              <a:t>provider_id</a:t>
            </a:r>
            <a:r>
              <a:rPr lang="en-US" altLang="ko-KR" sz="1100" dirty="0">
                <a:latin typeface="Consolas" panose="020B0609020204030204" pitchFamily="49" charset="0"/>
              </a:rPr>
              <a:t>, stock)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values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(?, ?, ?, ?, ?, ?)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insert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into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category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(code, name)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values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(?, ?)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Hibernate: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update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set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category_id</a:t>
            </a:r>
            <a:r>
              <a:rPr lang="en-US" altLang="ko-KR" sz="1100" dirty="0">
                <a:latin typeface="Consolas" panose="020B0609020204030204" pitchFamily="49" charset="0"/>
              </a:rPr>
              <a:t>=?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where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number=?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E4EF6-361A-CCF2-8150-C9456083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08" y="1345243"/>
            <a:ext cx="9528654" cy="905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F92458-EADF-5FC8-CDF6-E7FBAA264D60}"/>
              </a:ext>
            </a:extLst>
          </p:cNvPr>
          <p:cNvSpPr/>
          <p:nvPr/>
        </p:nvSpPr>
        <p:spPr>
          <a:xfrm>
            <a:off x="1419808" y="4757738"/>
            <a:ext cx="1809167" cy="11955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139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09 </a:t>
            </a:r>
            <a:r>
              <a:rPr lang="ko-KR" altLang="en-US" sz="2400" b="1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9.4.3 </a:t>
            </a:r>
            <a:r>
              <a:rPr lang="ko-KR" altLang="en-US" sz="1400" b="1">
                <a:solidFill>
                  <a:srgbClr val="7030A0"/>
                </a:solidFill>
              </a:rPr>
              <a:t>일대다 단방향 매핑</a:t>
            </a:r>
            <a:r>
              <a:rPr lang="en-US" altLang="ko-KR" sz="1400" b="1"/>
              <a:t>       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808" y="2391166"/>
            <a:ext cx="4311279" cy="39857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Hibernate: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select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category0_.id as id1_0_0_,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category0_.code as code2_0_0_,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category0_.name as name3_0_0_,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products1_.category_id as category8_1_1_,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products1_.number as number1_1_1_,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products1_.number as number1_1_2_,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products1_.created_at as created_2_1_2_,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products1_.updated_at as updated_3_1_2_,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products1_.name as name4_1_2_,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products1_.price as price5_1_2_,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products1_.provider_id as provider7_1_2_,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products1_.stock as stock6_1_2_,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provider2_.id as id1_3_3_,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provider2_.created_at as created_2_3_3_,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provider2_.updated_at as updated_3_3_3_,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provider2_.name as name4_3_3_,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productdet3_.id as id1_2_4_,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productdet3_.created_at as created_2_2_4_,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productdet3_.updated_at as updated_3_2_4_,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productdet3_.description as descript4_2_4_,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productdet3_.product_number as product_5_2_4_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7910" y="1367610"/>
            <a:ext cx="9325259" cy="889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25120" y="2391166"/>
            <a:ext cx="4947072" cy="246221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from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category category0_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left outer join</a:t>
            </a:r>
          </a:p>
          <a:p>
            <a:pPr lvl="0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        product products1_ </a:t>
            </a:r>
          </a:p>
          <a:p>
            <a:pPr lvl="0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            on category0_.id=products1_.category_id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provider provider2_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on products1_.provider_id=provider2_.id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left outer join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product_detail productdet3_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on products1_.number=productdet3_.product_number 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where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category0_.id=?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05500" y="5149648"/>
            <a:ext cx="5273886" cy="57182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latin typeface="Consolas"/>
              </a:rPr>
              <a:t>일대다 연관관계에서는 이처럼 </a:t>
            </a:r>
            <a:r>
              <a:rPr lang="en-US" altLang="ko-KR" sz="1100">
                <a:latin typeface="Consolas"/>
              </a:rPr>
              <a:t>category</a:t>
            </a:r>
            <a:r>
              <a:rPr lang="ko-KR" altLang="en-US" sz="1100">
                <a:latin typeface="Consolas"/>
              </a:rPr>
              <a:t>와 </a:t>
            </a:r>
            <a:r>
              <a:rPr lang="en-US" altLang="ko-KR" sz="1100">
                <a:latin typeface="Consolas"/>
              </a:rPr>
              <a:t>product</a:t>
            </a:r>
            <a:r>
              <a:rPr lang="ko-KR" altLang="en-US" sz="1100">
                <a:latin typeface="Consolas"/>
              </a:rPr>
              <a:t>의 조인이 발생해서 상품 데이터를 정상적으로 가져온다</a:t>
            </a:r>
            <a:r>
              <a:rPr lang="en-US" altLang="ko-KR" sz="1100">
                <a:latin typeface="Consolas"/>
              </a:rPr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627262" y="1666430"/>
            <a:ext cx="899978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636164" y="1915682"/>
            <a:ext cx="430850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7DF3F-A8A7-9B3E-C0A0-2DCA40C9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62" y="1288274"/>
            <a:ext cx="8782172" cy="4579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03C73E-3871-DB12-1BEC-464BB599F924}"/>
              </a:ext>
            </a:extLst>
          </p:cNvPr>
          <p:cNvCxnSpPr/>
          <p:nvPr/>
        </p:nvCxnSpPr>
        <p:spPr>
          <a:xfrm>
            <a:off x="7648260" y="5540899"/>
            <a:ext cx="23556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5F1F17-D850-B913-2FEC-1796366DA09F}"/>
              </a:ext>
            </a:extLst>
          </p:cNvPr>
          <p:cNvSpPr txBox="1"/>
          <p:nvPr/>
        </p:nvSpPr>
        <p:spPr>
          <a:xfrm>
            <a:off x="2894544" y="4718864"/>
            <a:ext cx="95593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정보변경일자</a:t>
            </a:r>
          </a:p>
        </p:txBody>
      </p:sp>
    </p:spTree>
    <p:extLst>
      <p:ext uri="{BB962C8B-B14F-4D97-AF65-F5344CB8AC3E}">
        <p14:creationId xmlns:p14="http://schemas.microsoft.com/office/powerpoint/2010/main" val="20144063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9.5.1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F1C86-B521-C669-C306-4BAD19B2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9" y="1316607"/>
            <a:ext cx="9599701" cy="647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9362A-3397-7ABE-E78E-629F8BAA9194}"/>
              </a:ext>
            </a:extLst>
          </p:cNvPr>
          <p:cNvSpPr txBox="1"/>
          <p:nvPr/>
        </p:nvSpPr>
        <p:spPr>
          <a:xfrm>
            <a:off x="2510420" y="1800085"/>
            <a:ext cx="5640599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@EqualsAndHashCode(callSuper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@Table(name = "producer")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Producer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BaseEntity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id;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@ManyToMany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@ToString.Exclude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private List&lt;Product&gt; products = new </a:t>
            </a:r>
            <a:r>
              <a:rPr lang="en-US" altLang="ko-KR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addProduct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(Product product){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products.add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(product);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0CC997-3B5A-F112-9259-11276F89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37" y="1905609"/>
            <a:ext cx="2279767" cy="806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06449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09 </a:t>
            </a:r>
            <a:r>
              <a:rPr lang="ko-KR" altLang="en-US" sz="2400" b="1" dirty="0">
                <a:solidFill>
                  <a:srgbClr val="7030A0"/>
                </a:solidFill>
              </a:rPr>
              <a:t>연관관계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9.5.1 </a:t>
            </a:r>
            <a:r>
              <a:rPr lang="ko-KR" altLang="en-US" sz="1400" b="1" dirty="0">
                <a:solidFill>
                  <a:srgbClr val="7030A0"/>
                </a:solidFill>
              </a:rPr>
              <a:t>다대다 단방향 매핑</a:t>
            </a:r>
            <a:r>
              <a:rPr lang="en-US" altLang="ko-KR" sz="1400" b="1" dirty="0"/>
              <a:t>       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E6250C-D5C1-99DE-D6A7-E15D895D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50" y="2612946"/>
            <a:ext cx="8534839" cy="3060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C1A6D82-A062-6D64-379A-8E997633DD82}"/>
              </a:ext>
            </a:extLst>
          </p:cNvPr>
          <p:cNvGrpSpPr/>
          <p:nvPr/>
        </p:nvGrpSpPr>
        <p:grpSpPr>
          <a:xfrm>
            <a:off x="1426949" y="1386325"/>
            <a:ext cx="9117225" cy="928250"/>
            <a:chOff x="1426949" y="1386325"/>
            <a:chExt cx="9117225" cy="928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49CFC7-F4F3-0512-FE54-480E4A27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949" y="1386325"/>
              <a:ext cx="9117225" cy="9282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357B95-04F9-EA8C-79BA-EB2D7A2780D5}"/>
                </a:ext>
              </a:extLst>
            </p:cNvPr>
            <p:cNvSpPr txBox="1"/>
            <p:nvPr/>
          </p:nvSpPr>
          <p:spPr>
            <a:xfrm>
              <a:off x="2287780" y="1964061"/>
              <a:ext cx="839031" cy="310448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2">
                      <a:lumMod val="50000"/>
                    </a:schemeClr>
                  </a:solidFill>
                </a:rPr>
                <a:t>실행하면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B38302-FBA7-4667-E65E-1678D6BFF470}"/>
              </a:ext>
            </a:extLst>
          </p:cNvPr>
          <p:cNvCxnSpPr/>
          <p:nvPr/>
        </p:nvCxnSpPr>
        <p:spPr>
          <a:xfrm>
            <a:off x="1483629" y="1964061"/>
            <a:ext cx="679441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79E018-78AB-BFEF-DE7E-E07F1278568C}"/>
              </a:ext>
            </a:extLst>
          </p:cNvPr>
          <p:cNvCxnSpPr/>
          <p:nvPr/>
        </p:nvCxnSpPr>
        <p:spPr>
          <a:xfrm>
            <a:off x="9731396" y="1695578"/>
            <a:ext cx="593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6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10490</Words>
  <Application>Microsoft Office PowerPoint</Application>
  <PresentationFormat>와이드스크린</PresentationFormat>
  <Paragraphs>2155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1" baseType="lpstr">
      <vt:lpstr>KoPub돋움체 Bold</vt:lpstr>
      <vt:lpstr>Noto Sans KR</vt:lpstr>
      <vt:lpstr>맑은 고딕</vt:lpstr>
      <vt:lpstr>Arial</vt:lpstr>
      <vt:lpstr>Consolas</vt:lpstr>
      <vt:lpstr>Office 테마</vt:lpstr>
      <vt:lpstr>스프링 부트 핵심 가이드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08 Spring Data JPA 활용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  <vt:lpstr>09 연관관계 매핑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스프링부트 핵심 가이드</dc:title>
  <dc:creator>박 대원</dc:creator>
  <cp:lastModifiedBy>BIG603-02</cp:lastModifiedBy>
  <cp:revision>846</cp:revision>
  <dcterms:created xsi:type="dcterms:W3CDTF">2022-07-17T11:37:43Z</dcterms:created>
  <dcterms:modified xsi:type="dcterms:W3CDTF">2023-04-12T06:26:20Z</dcterms:modified>
  <cp:version>1000.0000.01</cp:version>
</cp:coreProperties>
</file>